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5.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_rels/presentation.xml.rels" ContentType="application/vnd.openxmlformats-package.relationships+xml"/>
  <Override PartName="/ppt/media/image1.jpeg" ContentType="image/jpeg"/>
  <Override PartName="/ppt/media/image2.jpeg" ContentType="image/jpeg"/>
  <Override PartName="/ppt/media/image4.png" ContentType="image/png"/>
  <Override PartName="/ppt/media/image3.jpeg" ContentType="image/jpeg"/>
  <Override PartName="/ppt/media/image5.png" ContentType="image/png"/>
  <Override PartName="/ppt/media/image8.jpeg" ContentType="image/jpeg"/>
  <Override PartName="/ppt/media/image6.jpeg" ContentType="image/jpeg"/>
  <Override PartName="/ppt/media/image9.png" ContentType="image/png"/>
  <Override PartName="/ppt/media/image10.svg" ContentType="image/svg"/>
  <Override PartName="/ppt/media/image7.gif" ContentType="image/gif"/>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6858000" cy="9906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1621080"/>
            <a:ext cx="5826240" cy="3445560"/>
          </a:xfrm>
          <a:prstGeom prst="rect">
            <a:avLst/>
          </a:prstGeom>
          <a:noFill/>
          <a:ln w="0">
            <a:noFill/>
          </a:ln>
        </p:spPr>
        <p:txBody>
          <a:bodyPr lIns="0" rIns="0" tIns="0" bIns="0" anchor="ctr">
            <a:noAutofit/>
          </a:bodyPr>
          <a:p>
            <a:pPr indent="0">
              <a:lnSpc>
                <a:spcPct val="100000"/>
              </a:lnSpc>
              <a:buNone/>
              <a:tabLst>
                <a:tab algn="l" pos="0"/>
              </a:tabLst>
            </a:pPr>
            <a:r>
              <a:rPr b="0" lang="ru-RU" sz="1800" strike="noStrike" u="none">
                <a:solidFill>
                  <a:srgbClr val="000000"/>
                </a:solidFill>
                <a:effectLst/>
                <a:uFillTx/>
                <a:latin typeface="Arial"/>
              </a:rPr>
              <a:t>Для правки текста заглавия щёлкните мышью</a:t>
            </a:r>
            <a:endParaRPr b="0" lang="ru-RU" sz="1800" strike="noStrike" u="none">
              <a:solidFill>
                <a:srgbClr val="000000"/>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514440" y="1621080"/>
            <a:ext cx="5826240" cy="3445560"/>
          </a:xfrm>
          <a:prstGeom prst="rect">
            <a:avLst/>
          </a:prstGeom>
          <a:noFill/>
          <a:ln w="0">
            <a:noFill/>
          </a:ln>
        </p:spPr>
        <p:txBody>
          <a:bodyPr lIns="0" rIns="0" tIns="0" bIns="0" anchor="ctr">
            <a:noAutofit/>
          </a:bodyPr>
          <a:p>
            <a:pPr indent="0">
              <a:lnSpc>
                <a:spcPct val="100000"/>
              </a:lnSpc>
              <a:buNone/>
              <a:tabLst>
                <a:tab algn="l" pos="0"/>
              </a:tabLst>
            </a:pPr>
            <a:r>
              <a:rPr b="0" lang="ru-RU" sz="1800" strike="noStrike" u="none">
                <a:solidFill>
                  <a:srgbClr val="000000"/>
                </a:solidFill>
                <a:effectLst/>
                <a:uFillTx/>
                <a:latin typeface="Arial"/>
              </a:rPr>
              <a:t>Для правки текста заглавия щёлкните мышью</a:t>
            </a:r>
            <a:endParaRPr b="0" lang="ru-RU" sz="1800" strike="noStrike" u="none">
              <a:solidFill>
                <a:srgbClr val="000000"/>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514440" y="1621080"/>
            <a:ext cx="5826240" cy="3445560"/>
          </a:xfrm>
          <a:prstGeom prst="rect">
            <a:avLst/>
          </a:prstGeom>
          <a:noFill/>
          <a:ln w="0">
            <a:noFill/>
          </a:ln>
        </p:spPr>
        <p:txBody>
          <a:bodyPr lIns="0" rIns="0" tIns="0" bIns="0" anchor="ctr">
            <a:noAutofit/>
          </a:bodyPr>
          <a:p>
            <a:pPr indent="0">
              <a:lnSpc>
                <a:spcPct val="100000"/>
              </a:lnSpc>
              <a:buNone/>
              <a:tabLst>
                <a:tab algn="l" pos="0"/>
              </a:tabLst>
            </a:pPr>
            <a:r>
              <a:rPr b="0" lang="ru-RU" sz="1800" strike="noStrike" u="none">
                <a:solidFill>
                  <a:srgbClr val="000000"/>
                </a:solidFill>
                <a:effectLst/>
                <a:uFillTx/>
                <a:latin typeface="Arial"/>
              </a:rPr>
              <a:t>Для правки текста заглавия щёлкните мышью</a:t>
            </a:r>
            <a:endParaRPr b="0" lang="ru-RU" sz="1800" strike="noStrike" u="none">
              <a:solidFill>
                <a:srgbClr val="000000"/>
              </a:solidFill>
              <a:effectLst/>
              <a:uFillTx/>
              <a:latin typeface="Arial"/>
            </a:endParaRPr>
          </a:p>
        </p:txBody>
      </p:sp>
      <p:sp>
        <p:nvSpPr>
          <p:cNvPr id="30" name="PlaceHolder 2"/>
          <p:cNvSpPr>
            <a:spLocks noGrp="1"/>
          </p:cNvSpPr>
          <p:nvPr>
            <p:ph type="body"/>
          </p:nvPr>
        </p:nvSpPr>
        <p:spPr>
          <a:xfrm>
            <a:off x="342720" y="2317680"/>
            <a:ext cx="6168960" cy="574200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514440" y="1621080"/>
            <a:ext cx="5826240" cy="3445560"/>
          </a:xfrm>
          <a:prstGeom prst="rect">
            <a:avLst/>
          </a:prstGeom>
          <a:noFill/>
          <a:ln w="0">
            <a:noFill/>
          </a:ln>
        </p:spPr>
        <p:txBody>
          <a:bodyPr lIns="0" rIns="0" tIns="0" bIns="0" anchor="ctr">
            <a:noAutofit/>
          </a:bodyPr>
          <a:p>
            <a:pPr indent="0">
              <a:lnSpc>
                <a:spcPct val="100000"/>
              </a:lnSpc>
              <a:buNone/>
              <a:tabLst>
                <a:tab algn="l" pos="0"/>
              </a:tabLst>
            </a:pPr>
            <a:r>
              <a:rPr b="0" lang="ru-RU" sz="1800" strike="noStrike" u="none">
                <a:solidFill>
                  <a:srgbClr val="000000"/>
                </a:solidFill>
                <a:effectLst/>
                <a:uFillTx/>
                <a:latin typeface="Arial"/>
              </a:rPr>
              <a:t>Для правки текста заглавия щёлкните мышью</a:t>
            </a:r>
            <a:endParaRPr b="0" lang="ru-RU" sz="1800" strike="noStrike" u="none">
              <a:solidFill>
                <a:srgbClr val="000000"/>
              </a:solidFill>
              <a:effectLst/>
              <a:uFillTx/>
              <a:latin typeface="Arial"/>
            </a:endParaRPr>
          </a:p>
        </p:txBody>
      </p:sp>
      <p:sp>
        <p:nvSpPr>
          <p:cNvPr id="32" name="PlaceHolder 2"/>
          <p:cNvSpPr>
            <a:spLocks noGrp="1"/>
          </p:cNvSpPr>
          <p:nvPr>
            <p:ph type="body"/>
          </p:nvPr>
        </p:nvSpPr>
        <p:spPr>
          <a:xfrm>
            <a:off x="342720" y="2317680"/>
            <a:ext cx="3008880" cy="57420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33" name="PlaceHolder 3"/>
          <p:cNvSpPr>
            <a:spLocks noGrp="1"/>
          </p:cNvSpPr>
          <p:nvPr>
            <p:ph type="body"/>
          </p:nvPr>
        </p:nvSpPr>
        <p:spPr>
          <a:xfrm>
            <a:off x="3505320" y="2317680"/>
            <a:ext cx="3008880" cy="57420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entered Text">
    <p:bg>
      <p:bgPr>
        <a:solidFill>
          <a:srgbClr val="ffffff"/>
        </a:solidFill>
      </p:bgPr>
    </p:bg>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Title, 2 Content and Content">
    <p:bg>
      <p:bgPr>
        <a:solidFill>
          <a:srgbClr val="ffffff"/>
        </a:solidFill>
      </p:bgPr>
    </p:bg>
    <p:spTree>
      <p:nvGrpSpPr>
        <p:cNvPr id="1" name=""/>
        <p:cNvGrpSpPr/>
        <p:nvPr/>
      </p:nvGrpSpPr>
      <p:grpSpPr>
        <a:xfrm>
          <a:off x="0" y="0"/>
          <a:ext cx="0" cy="0"/>
          <a:chOff x="0" y="0"/>
          <a:chExt cx="0" cy="0"/>
        </a:xfrm>
      </p:grpSpPr>
      <p:sp>
        <p:nvSpPr>
          <p:cNvPr id="1" name="PlaceHolder 1"/>
          <p:cNvSpPr>
            <a:spLocks noGrp="1"/>
          </p:cNvSpPr>
          <p:nvPr>
            <p:ph type="title"/>
          </p:nvPr>
        </p:nvSpPr>
        <p:spPr>
          <a:xfrm>
            <a:off x="514440" y="1621080"/>
            <a:ext cx="5826240" cy="3445560"/>
          </a:xfrm>
          <a:prstGeom prst="rect">
            <a:avLst/>
          </a:prstGeom>
          <a:noFill/>
          <a:ln w="0">
            <a:noFill/>
          </a:ln>
        </p:spPr>
        <p:txBody>
          <a:bodyPr lIns="0" rIns="0" tIns="0" bIns="0" anchor="ctr">
            <a:noAutofit/>
          </a:bodyPr>
          <a:p>
            <a:pPr indent="0">
              <a:lnSpc>
                <a:spcPct val="100000"/>
              </a:lnSpc>
              <a:buNone/>
              <a:tabLst>
                <a:tab algn="l" pos="0"/>
              </a:tabLst>
            </a:pPr>
            <a:r>
              <a:rPr b="0" lang="ru-RU" sz="1800" strike="noStrike" u="none">
                <a:solidFill>
                  <a:srgbClr val="000000"/>
                </a:solidFill>
                <a:effectLst/>
                <a:uFillTx/>
                <a:latin typeface="Arial"/>
              </a:rPr>
              <a:t>Для правки текста заглавия щёлкните мышью</a:t>
            </a:r>
            <a:endParaRPr b="0" lang="ru-RU" sz="1800" strike="noStrike" u="none">
              <a:solidFill>
                <a:srgbClr val="000000"/>
              </a:solidFill>
              <a:effectLst/>
              <a:uFillTx/>
              <a:latin typeface="Arial"/>
            </a:endParaRPr>
          </a:p>
        </p:txBody>
      </p:sp>
      <p:sp>
        <p:nvSpPr>
          <p:cNvPr id="2" name="PlaceHolder 2"/>
          <p:cNvSpPr>
            <a:spLocks noGrp="1"/>
          </p:cNvSpPr>
          <p:nvPr>
            <p:ph type="body"/>
          </p:nvPr>
        </p:nvSpPr>
        <p:spPr>
          <a:xfrm>
            <a:off x="342720" y="2317680"/>
            <a:ext cx="300888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3" name="PlaceHolder 3"/>
          <p:cNvSpPr>
            <a:spLocks noGrp="1"/>
          </p:cNvSpPr>
          <p:nvPr>
            <p:ph type="body"/>
          </p:nvPr>
        </p:nvSpPr>
        <p:spPr>
          <a:xfrm>
            <a:off x="3505320" y="2317680"/>
            <a:ext cx="3008880" cy="57420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4" name="PlaceHolder 4"/>
          <p:cNvSpPr>
            <a:spLocks noGrp="1"/>
          </p:cNvSpPr>
          <p:nvPr>
            <p:ph type="body"/>
          </p:nvPr>
        </p:nvSpPr>
        <p:spPr>
          <a:xfrm>
            <a:off x="342720" y="5318280"/>
            <a:ext cx="300888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Title Content and 2 Content">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514440" y="1621080"/>
            <a:ext cx="5826240" cy="3445560"/>
          </a:xfrm>
          <a:prstGeom prst="rect">
            <a:avLst/>
          </a:prstGeom>
          <a:noFill/>
          <a:ln w="0">
            <a:noFill/>
          </a:ln>
        </p:spPr>
        <p:txBody>
          <a:bodyPr lIns="0" rIns="0" tIns="0" bIns="0" anchor="ctr">
            <a:noAutofit/>
          </a:bodyPr>
          <a:p>
            <a:pPr indent="0">
              <a:lnSpc>
                <a:spcPct val="100000"/>
              </a:lnSpc>
              <a:buNone/>
              <a:tabLst>
                <a:tab algn="l" pos="0"/>
              </a:tabLst>
            </a:pPr>
            <a:r>
              <a:rPr b="0" lang="ru-RU" sz="1800" strike="noStrike" u="none">
                <a:solidFill>
                  <a:srgbClr val="000000"/>
                </a:solidFill>
                <a:effectLst/>
                <a:uFillTx/>
                <a:latin typeface="Arial"/>
              </a:rPr>
              <a:t>Для правки текста заглавия щёлкните мышью</a:t>
            </a:r>
            <a:endParaRPr b="0" lang="ru-RU" sz="1800" strike="noStrike" u="none">
              <a:solidFill>
                <a:srgbClr val="000000"/>
              </a:solidFill>
              <a:effectLst/>
              <a:uFillTx/>
              <a:latin typeface="Arial"/>
            </a:endParaRPr>
          </a:p>
        </p:txBody>
      </p:sp>
      <p:sp>
        <p:nvSpPr>
          <p:cNvPr id="6" name="PlaceHolder 2"/>
          <p:cNvSpPr>
            <a:spLocks noGrp="1"/>
          </p:cNvSpPr>
          <p:nvPr>
            <p:ph type="body"/>
          </p:nvPr>
        </p:nvSpPr>
        <p:spPr>
          <a:xfrm>
            <a:off x="342720" y="2317680"/>
            <a:ext cx="3008880" cy="5742000"/>
          </a:xfrm>
          <a:prstGeom prst="rect">
            <a:avLst/>
          </a:prstGeom>
          <a:noFill/>
          <a:ln w="0">
            <a:noFill/>
          </a:ln>
        </p:spPr>
        <p:txBody>
          <a:bodyPr lIns="0" rIns="0" tIns="0" bIns="0" anchor="t">
            <a:normAutofit fontScale="625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7" name="PlaceHolder 3"/>
          <p:cNvSpPr>
            <a:spLocks noGrp="1"/>
          </p:cNvSpPr>
          <p:nvPr>
            <p:ph type="body"/>
          </p:nvPr>
        </p:nvSpPr>
        <p:spPr>
          <a:xfrm>
            <a:off x="3505320" y="2317680"/>
            <a:ext cx="300888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8" name="PlaceHolder 4"/>
          <p:cNvSpPr>
            <a:spLocks noGrp="1"/>
          </p:cNvSpPr>
          <p:nvPr>
            <p:ph type="body"/>
          </p:nvPr>
        </p:nvSpPr>
        <p:spPr>
          <a:xfrm>
            <a:off x="3505320" y="5318280"/>
            <a:ext cx="300888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514440" y="1621080"/>
            <a:ext cx="5826240" cy="3445560"/>
          </a:xfrm>
          <a:prstGeom prst="rect">
            <a:avLst/>
          </a:prstGeom>
          <a:noFill/>
          <a:ln w="0">
            <a:noFill/>
          </a:ln>
        </p:spPr>
        <p:txBody>
          <a:bodyPr lIns="0" rIns="0" tIns="0" bIns="0" anchor="ctr">
            <a:noAutofit/>
          </a:bodyPr>
          <a:p>
            <a:pPr indent="0">
              <a:lnSpc>
                <a:spcPct val="100000"/>
              </a:lnSpc>
              <a:buNone/>
              <a:tabLst>
                <a:tab algn="l" pos="0"/>
              </a:tabLst>
            </a:pPr>
            <a:r>
              <a:rPr b="0" lang="ru-RU" sz="1800" strike="noStrike" u="none">
                <a:solidFill>
                  <a:srgbClr val="000000"/>
                </a:solidFill>
                <a:effectLst/>
                <a:uFillTx/>
                <a:latin typeface="Arial"/>
              </a:rPr>
              <a:t>Для правки текста заглавия щёлкните мышью</a:t>
            </a:r>
            <a:endParaRPr b="0" lang="ru-RU" sz="1800" strike="noStrike" u="none">
              <a:solidFill>
                <a:srgbClr val="000000"/>
              </a:solidFill>
              <a:effectLst/>
              <a:uFillTx/>
              <a:latin typeface="Arial"/>
            </a:endParaRPr>
          </a:p>
        </p:txBody>
      </p:sp>
      <p:sp>
        <p:nvSpPr>
          <p:cNvPr id="10" name="PlaceHolder 2"/>
          <p:cNvSpPr>
            <a:spLocks noGrp="1"/>
          </p:cNvSpPr>
          <p:nvPr>
            <p:ph type="body"/>
          </p:nvPr>
        </p:nvSpPr>
        <p:spPr>
          <a:xfrm>
            <a:off x="342720" y="2317680"/>
            <a:ext cx="300888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11" name="PlaceHolder 3"/>
          <p:cNvSpPr>
            <a:spLocks noGrp="1"/>
          </p:cNvSpPr>
          <p:nvPr>
            <p:ph type="body"/>
          </p:nvPr>
        </p:nvSpPr>
        <p:spPr>
          <a:xfrm>
            <a:off x="3505320" y="2317680"/>
            <a:ext cx="300888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12" name="PlaceHolder 4"/>
          <p:cNvSpPr>
            <a:spLocks noGrp="1"/>
          </p:cNvSpPr>
          <p:nvPr>
            <p:ph type="body"/>
          </p:nvPr>
        </p:nvSpPr>
        <p:spPr>
          <a:xfrm>
            <a:off x="342720" y="5318280"/>
            <a:ext cx="6168960" cy="27370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514440" y="1621080"/>
            <a:ext cx="5826240" cy="3445560"/>
          </a:xfrm>
          <a:prstGeom prst="rect">
            <a:avLst/>
          </a:prstGeom>
          <a:noFill/>
          <a:ln w="0">
            <a:noFill/>
          </a:ln>
        </p:spPr>
        <p:txBody>
          <a:bodyPr lIns="0" rIns="0" tIns="0" bIns="0" anchor="ctr">
            <a:noAutofit/>
          </a:bodyPr>
          <a:p>
            <a:pPr indent="0">
              <a:lnSpc>
                <a:spcPct val="100000"/>
              </a:lnSpc>
              <a:buNone/>
              <a:tabLst>
                <a:tab algn="l" pos="0"/>
              </a:tabLst>
            </a:pPr>
            <a:r>
              <a:rPr b="0" lang="ru-RU" sz="1800" strike="noStrike" u="none">
                <a:solidFill>
                  <a:srgbClr val="000000"/>
                </a:solidFill>
                <a:effectLst/>
                <a:uFillTx/>
                <a:latin typeface="Arial"/>
              </a:rPr>
              <a:t>Для правки текста заглавия щёлкните мышью</a:t>
            </a:r>
            <a:endParaRPr b="0" lang="ru-RU" sz="1800" strike="noStrike" u="none">
              <a:solidFill>
                <a:srgbClr val="000000"/>
              </a:solidFill>
              <a:effectLst/>
              <a:uFillTx/>
              <a:latin typeface="Arial"/>
            </a:endParaRPr>
          </a:p>
        </p:txBody>
      </p:sp>
      <p:sp>
        <p:nvSpPr>
          <p:cNvPr id="14" name="PlaceHolder 2"/>
          <p:cNvSpPr>
            <a:spLocks noGrp="1"/>
          </p:cNvSpPr>
          <p:nvPr>
            <p:ph type="body"/>
          </p:nvPr>
        </p:nvSpPr>
        <p:spPr>
          <a:xfrm>
            <a:off x="342720" y="2317680"/>
            <a:ext cx="6168960" cy="27370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15" name="PlaceHolder 3"/>
          <p:cNvSpPr>
            <a:spLocks noGrp="1"/>
          </p:cNvSpPr>
          <p:nvPr>
            <p:ph type="body"/>
          </p:nvPr>
        </p:nvSpPr>
        <p:spPr>
          <a:xfrm>
            <a:off x="342720" y="5318280"/>
            <a:ext cx="6168960" cy="273708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514440" y="1621080"/>
            <a:ext cx="5826240" cy="3445560"/>
          </a:xfrm>
          <a:prstGeom prst="rect">
            <a:avLst/>
          </a:prstGeom>
          <a:noFill/>
          <a:ln w="0">
            <a:noFill/>
          </a:ln>
        </p:spPr>
        <p:txBody>
          <a:bodyPr lIns="0" rIns="0" tIns="0" bIns="0" anchor="ctr">
            <a:noAutofit/>
          </a:bodyPr>
          <a:p>
            <a:pPr indent="0">
              <a:lnSpc>
                <a:spcPct val="100000"/>
              </a:lnSpc>
              <a:buNone/>
              <a:tabLst>
                <a:tab algn="l" pos="0"/>
              </a:tabLst>
            </a:pPr>
            <a:r>
              <a:rPr b="0" lang="ru-RU" sz="1800" strike="noStrike" u="none">
                <a:solidFill>
                  <a:srgbClr val="000000"/>
                </a:solidFill>
                <a:effectLst/>
                <a:uFillTx/>
                <a:latin typeface="Arial"/>
              </a:rPr>
              <a:t>Для правки текста заглавия щёлкните мышью</a:t>
            </a:r>
            <a:endParaRPr b="0" lang="ru-RU" sz="1800" strike="noStrike" u="none">
              <a:solidFill>
                <a:srgbClr val="000000"/>
              </a:solidFill>
              <a:effectLst/>
              <a:uFillTx/>
              <a:latin typeface="Arial"/>
            </a:endParaRPr>
          </a:p>
        </p:txBody>
      </p:sp>
      <p:sp>
        <p:nvSpPr>
          <p:cNvPr id="17" name="PlaceHolder 2"/>
          <p:cNvSpPr>
            <a:spLocks noGrp="1"/>
          </p:cNvSpPr>
          <p:nvPr>
            <p:ph type="body"/>
          </p:nvPr>
        </p:nvSpPr>
        <p:spPr>
          <a:xfrm>
            <a:off x="342720" y="2317680"/>
            <a:ext cx="300888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18" name="PlaceHolder 3"/>
          <p:cNvSpPr>
            <a:spLocks noGrp="1"/>
          </p:cNvSpPr>
          <p:nvPr>
            <p:ph type="body"/>
          </p:nvPr>
        </p:nvSpPr>
        <p:spPr>
          <a:xfrm>
            <a:off x="3505320" y="2317680"/>
            <a:ext cx="300888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19" name="PlaceHolder 4"/>
          <p:cNvSpPr>
            <a:spLocks noGrp="1"/>
          </p:cNvSpPr>
          <p:nvPr>
            <p:ph type="body"/>
          </p:nvPr>
        </p:nvSpPr>
        <p:spPr>
          <a:xfrm>
            <a:off x="342720" y="5318280"/>
            <a:ext cx="300888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20" name="PlaceHolder 5"/>
          <p:cNvSpPr>
            <a:spLocks noGrp="1"/>
          </p:cNvSpPr>
          <p:nvPr>
            <p:ph type="body"/>
          </p:nvPr>
        </p:nvSpPr>
        <p:spPr>
          <a:xfrm>
            <a:off x="3505320" y="5318280"/>
            <a:ext cx="300888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514440" y="1621080"/>
            <a:ext cx="5826240" cy="3445560"/>
          </a:xfrm>
          <a:prstGeom prst="rect">
            <a:avLst/>
          </a:prstGeom>
          <a:noFill/>
          <a:ln w="0">
            <a:noFill/>
          </a:ln>
        </p:spPr>
        <p:txBody>
          <a:bodyPr lIns="0" rIns="0" tIns="0" bIns="0" anchor="ctr">
            <a:noAutofit/>
          </a:bodyPr>
          <a:p>
            <a:pPr indent="0">
              <a:lnSpc>
                <a:spcPct val="100000"/>
              </a:lnSpc>
              <a:buNone/>
              <a:tabLst>
                <a:tab algn="l" pos="0"/>
              </a:tabLst>
            </a:pPr>
            <a:r>
              <a:rPr b="0" lang="ru-RU" sz="1800" strike="noStrike" u="none">
                <a:solidFill>
                  <a:srgbClr val="000000"/>
                </a:solidFill>
                <a:effectLst/>
                <a:uFillTx/>
                <a:latin typeface="Arial"/>
              </a:rPr>
              <a:t>Для правки текста заглавия щёлкните мышью</a:t>
            </a:r>
            <a:endParaRPr b="0" lang="ru-RU" sz="1800" strike="noStrike" u="none">
              <a:solidFill>
                <a:srgbClr val="000000"/>
              </a:solidFill>
              <a:effectLst/>
              <a:uFillTx/>
              <a:latin typeface="Arial"/>
            </a:endParaRPr>
          </a:p>
        </p:txBody>
      </p:sp>
      <p:sp>
        <p:nvSpPr>
          <p:cNvPr id="22" name="PlaceHolder 2"/>
          <p:cNvSpPr>
            <a:spLocks noGrp="1"/>
          </p:cNvSpPr>
          <p:nvPr>
            <p:ph type="body"/>
          </p:nvPr>
        </p:nvSpPr>
        <p:spPr>
          <a:xfrm>
            <a:off x="342720" y="2317680"/>
            <a:ext cx="198432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23" name="PlaceHolder 3"/>
          <p:cNvSpPr>
            <a:spLocks noGrp="1"/>
          </p:cNvSpPr>
          <p:nvPr>
            <p:ph type="body"/>
          </p:nvPr>
        </p:nvSpPr>
        <p:spPr>
          <a:xfrm>
            <a:off x="2429640" y="2317680"/>
            <a:ext cx="198432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24" name="PlaceHolder 4"/>
          <p:cNvSpPr>
            <a:spLocks noGrp="1"/>
          </p:cNvSpPr>
          <p:nvPr>
            <p:ph type="body"/>
          </p:nvPr>
        </p:nvSpPr>
        <p:spPr>
          <a:xfrm>
            <a:off x="4516560" y="2317680"/>
            <a:ext cx="198432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25" name="PlaceHolder 5"/>
          <p:cNvSpPr>
            <a:spLocks noGrp="1"/>
          </p:cNvSpPr>
          <p:nvPr>
            <p:ph type="body"/>
          </p:nvPr>
        </p:nvSpPr>
        <p:spPr>
          <a:xfrm>
            <a:off x="342720" y="5318280"/>
            <a:ext cx="198432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26" name="PlaceHolder 6"/>
          <p:cNvSpPr>
            <a:spLocks noGrp="1"/>
          </p:cNvSpPr>
          <p:nvPr>
            <p:ph type="body"/>
          </p:nvPr>
        </p:nvSpPr>
        <p:spPr>
          <a:xfrm>
            <a:off x="2429640" y="5318280"/>
            <a:ext cx="198432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
        <p:nvSpPr>
          <p:cNvPr id="27" name="PlaceHolder 7"/>
          <p:cNvSpPr>
            <a:spLocks noGrp="1"/>
          </p:cNvSpPr>
          <p:nvPr>
            <p:ph type="body"/>
          </p:nvPr>
        </p:nvSpPr>
        <p:spPr>
          <a:xfrm>
            <a:off x="4516560" y="5318280"/>
            <a:ext cx="1984320" cy="273708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000000"/>
              </a:buClr>
              <a:buSzPct val="45000"/>
              <a:buFont typeface="Wingdings" charset="2"/>
              <a:buChar char=""/>
            </a:pPr>
            <a:r>
              <a:rPr b="0" lang="ru-RU" sz="1800" strike="noStrike" u="none">
                <a:solidFill>
                  <a:srgbClr val="000000"/>
                </a:solidFill>
                <a:effectLst/>
                <a:uFillTx/>
                <a:latin typeface="Arial"/>
              </a:rPr>
              <a:t>Для правки структуры щёлкните мышью</a:t>
            </a:r>
            <a:endParaRPr b="0" lang="ru-RU" sz="18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ru-RU" sz="1800" strike="noStrike" u="none">
                <a:solidFill>
                  <a:srgbClr val="000000"/>
                </a:solidFill>
                <a:effectLst/>
                <a:uFillTx/>
                <a:latin typeface="Arial"/>
              </a:rPr>
              <a:t>Второй уровень структуры</a:t>
            </a:r>
            <a:endParaRPr b="0" lang="ru-RU" sz="1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ru-RU" sz="1800" strike="noStrike" u="none">
                <a:solidFill>
                  <a:srgbClr val="000000"/>
                </a:solidFill>
                <a:effectLst/>
                <a:uFillTx/>
                <a:latin typeface="Arial"/>
              </a:rPr>
              <a:t>Третий уровень структуры</a:t>
            </a:r>
            <a:endParaRPr b="0" lang="ru-RU" sz="18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ru-RU" sz="1800" strike="noStrike" u="none">
                <a:solidFill>
                  <a:srgbClr val="000000"/>
                </a:solidFill>
                <a:effectLst/>
                <a:uFillTx/>
                <a:latin typeface="Arial"/>
              </a:rPr>
              <a:t>Четвёртый уровень структуры</a:t>
            </a:r>
            <a:endParaRPr b="0" lang="ru-RU" sz="18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Пятый уровень структуры</a:t>
            </a:r>
            <a:endParaRPr b="0" lang="ru-RU" sz="18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Шестой уровень структуры</a:t>
            </a:r>
            <a:endParaRPr b="0" lang="ru-RU" sz="18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ru-RU" sz="1800" strike="noStrike" u="none">
                <a:solidFill>
                  <a:srgbClr val="000000"/>
                </a:solidFill>
                <a:effectLst/>
                <a:uFillTx/>
                <a:latin typeface="Arial"/>
              </a:rPr>
              <a:t>Седьмой уровень структуры</a:t>
            </a:r>
            <a:endParaRPr b="0" lang="ru-RU" sz="1800" strike="noStrike" u="none">
              <a:solidFill>
                <a:srgbClr val="000000"/>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bg>
      <p:bgPr>
        <a:solidFill>
          <a:srgbClr val="ffffff"/>
        </a:solidFill>
      </p:bgPr>
    </p:bg>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jpeg"/><Relationship Id="rId7" Type="http://schemas.openxmlformats.org/officeDocument/2006/relationships/image" Target="../media/image7.gif"/><Relationship Id="rId8" Type="http://schemas.openxmlformats.org/officeDocument/2006/relationships/image" Target="../media/image8.jpeg"/><Relationship Id="rId9" Type="http://schemas.openxmlformats.org/officeDocument/2006/relationships/image" Target="../media/image9.png"/><Relationship Id="rId10" Type="http://schemas.openxmlformats.org/officeDocument/2006/relationships/image" Target="../media/image10.svg"/><Relationship Id="rId11" Type="http://schemas.openxmlformats.org/officeDocument/2006/relationships/slideLayout" Target="../slideLayouts/slideLayout10.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4" name="CustomShape 1"/>
          <p:cNvSpPr/>
          <p:nvPr/>
        </p:nvSpPr>
        <p:spPr>
          <a:xfrm>
            <a:off x="180000" y="1648440"/>
            <a:ext cx="6478920" cy="2850840"/>
          </a:xfrm>
          <a:prstGeom prst="roundRect">
            <a:avLst>
              <a:gd name="adj" fmla="val 7431"/>
            </a:avLst>
          </a:prstGeom>
          <a:blipFill rotWithShape="0">
            <a:blip r:embed="rId2"/>
            <a:srcRect/>
            <a:tile tx="0" ty="0" sx="100000" sy="100000" algn="tl"/>
          </a:blip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just">
              <a:tabLst>
                <a:tab algn="l" pos="0"/>
              </a:tabLst>
            </a:pPr>
            <a:r>
              <a:rPr b="0" lang="ru-RU" sz="1000" strike="noStrike" u="none">
                <a:solidFill>
                  <a:srgbClr val="000000"/>
                </a:solidFill>
                <a:effectLst/>
                <a:uFillTx/>
                <a:latin typeface="Tinos"/>
                <a:ea typeface="Calibri"/>
              </a:rPr>
              <a:t>О</a:t>
            </a:r>
            <a:r>
              <a:rPr b="0" lang="ru-RU" sz="1050" strike="noStrike" u="none">
                <a:solidFill>
                  <a:srgbClr val="000000"/>
                </a:solidFill>
                <a:effectLst/>
                <a:uFillTx/>
                <a:latin typeface="Tinos"/>
                <a:ea typeface="Calibri"/>
              </a:rPr>
              <a:t>днократно предоставляют денежную выплату на приобретение жилого помещения на территории Приморского края: </a:t>
            </a:r>
            <a:r>
              <a:rPr b="1" lang="ru-RU" sz="1050" strike="noStrike" u="none">
                <a:solidFill>
                  <a:srgbClr val="000000"/>
                </a:solidFill>
                <a:effectLst/>
                <a:uFillTx/>
                <a:latin typeface="Tinos"/>
                <a:ea typeface="Calibri"/>
              </a:rPr>
              <a:t>1)</a:t>
            </a:r>
            <a:r>
              <a:rPr b="0" lang="ru-RU" sz="1050" strike="noStrike" u="none">
                <a:solidFill>
                  <a:srgbClr val="000000"/>
                </a:solidFill>
                <a:effectLst/>
                <a:uFillTx/>
                <a:latin typeface="Tinos"/>
                <a:ea typeface="Calibri"/>
              </a:rPr>
              <a:t> Герою Российской Федерации - участнику специальной военной операции, Герою Приморья, обеспеченность общей площадью жилого помещения на одного члена семьи которых менее учетной нормы, установленной органами местного самоуправления муниципальных образований Приморского края по месту постоянного проживания (низкий уровень обеспеченности жилыми помещениями) - предоставляется с учетом членов их семей, может быть по их выбору предоставлена без учета членов их семей; </a:t>
            </a:r>
            <a:r>
              <a:rPr b="1" lang="ru-RU" sz="1050" strike="noStrike" u="none">
                <a:solidFill>
                  <a:srgbClr val="000000"/>
                </a:solidFill>
                <a:effectLst/>
                <a:uFillTx/>
                <a:latin typeface="Tinos"/>
                <a:ea typeface="Calibri"/>
              </a:rPr>
              <a:t>2)</a:t>
            </a:r>
            <a:r>
              <a:rPr b="0" lang="ru-RU" sz="1050" strike="noStrike" u="none">
                <a:solidFill>
                  <a:srgbClr val="000000"/>
                </a:solidFill>
                <a:effectLst/>
                <a:uFillTx/>
                <a:latin typeface="Tinos"/>
                <a:ea typeface="Calibri"/>
              </a:rPr>
              <a:t> Герою Российской Федерации - участнику специальной военной операции, Герою Приморья, обеспеченность общей площадью жилого помещения на одного члена семьи которых равна или более учетной нормы, установленной органами местного самоуправления муниципальных образований Приморского края по месту постоянного проживания (высокий уровень обеспеченности жилыми помещениями) - предоставляется без учета членов их семей.  </a:t>
            </a:r>
            <a:r>
              <a:rPr b="1" lang="ru-RU" sz="1050" strike="noStrike" u="none">
                <a:solidFill>
                  <a:srgbClr val="000000"/>
                </a:solidFill>
                <a:effectLst/>
                <a:uFillTx/>
                <a:latin typeface="Times New Roman"/>
                <a:ea typeface="Calibri"/>
              </a:rPr>
              <a:t>3)</a:t>
            </a:r>
            <a:r>
              <a:rPr b="0" lang="ru-RU" sz="1050" strike="noStrike" u="none">
                <a:solidFill>
                  <a:srgbClr val="000000"/>
                </a:solidFill>
                <a:effectLst/>
                <a:uFillTx/>
                <a:latin typeface="Tinos"/>
                <a:ea typeface="Calibri"/>
              </a:rPr>
              <a:t> Вдове (вдовцу) Героя Российской Федерации - участника специальной военной операции или Героя Приморья, </a:t>
            </a:r>
            <a:r>
              <a:rPr b="0" lang="ru-RU" sz="1050" strike="noStrike" u="none">
                <a:solidFill>
                  <a:srgbClr val="000000"/>
                </a:solidFill>
                <a:effectLst/>
                <a:uFillTx/>
                <a:latin typeface="Times New Roman"/>
                <a:ea typeface="Calibri"/>
              </a:rPr>
              <a:t>в случае установления до даты гибели </a:t>
            </a:r>
            <a:r>
              <a:rPr b="0" lang="ru-RU" sz="1050" strike="noStrike" u="none">
                <a:solidFill>
                  <a:srgbClr val="000000"/>
                </a:solidFill>
                <a:effectLst/>
                <a:uFillTx/>
                <a:latin typeface="Tinos"/>
                <a:ea typeface="Calibri"/>
              </a:rPr>
              <a:t>Героя Российской Федерации - участника специальной военной операции, Героя Приморья </a:t>
            </a:r>
            <a:r>
              <a:rPr b="0" lang="ru-RU" sz="1050" strike="noStrike" u="none">
                <a:solidFill>
                  <a:srgbClr val="000000"/>
                </a:solidFill>
                <a:effectLst/>
                <a:uFillTx/>
                <a:latin typeface="Times New Roman"/>
                <a:ea typeface="Calibri"/>
              </a:rPr>
              <a:t>права </a:t>
            </a:r>
            <a:r>
              <a:rPr b="0" lang="ru-RU" sz="1050" strike="noStrike" u="none">
                <a:solidFill>
                  <a:srgbClr val="000000"/>
                </a:solidFill>
                <a:effectLst/>
                <a:uFillTx/>
                <a:latin typeface="Tinos"/>
                <a:ea typeface="Calibri"/>
              </a:rPr>
              <a:t>на предоставление ему денежной выплаты и неполучения им денежной выплаты </a:t>
            </a:r>
            <a:r>
              <a:rPr b="0" lang="ru-RU" sz="1050" strike="noStrike" u="none">
                <a:solidFill>
                  <a:srgbClr val="000000"/>
                </a:solidFill>
                <a:effectLst/>
                <a:uFillTx/>
                <a:latin typeface="Times New Roman"/>
                <a:ea typeface="Calibri"/>
              </a:rPr>
              <a:t>при условии регистрации вдовы</a:t>
            </a:r>
            <a:r>
              <a:rPr b="0" lang="ru-RU" sz="1050" strike="noStrike" u="none">
                <a:solidFill>
                  <a:srgbClr val="000000"/>
                </a:solidFill>
                <a:effectLst/>
                <a:uFillTx/>
                <a:latin typeface="Tinos"/>
                <a:ea typeface="Calibri"/>
              </a:rPr>
              <a:t> (вдовца) по месту жительства на территории Приморского края </a:t>
            </a:r>
            <a:r>
              <a:rPr b="0" lang="ru-RU" sz="1050" strike="noStrike" u="none">
                <a:solidFill>
                  <a:srgbClr val="000000"/>
                </a:solidFill>
                <a:effectLst/>
                <a:uFillTx/>
                <a:latin typeface="Times New Roman"/>
                <a:ea typeface="Calibri"/>
              </a:rPr>
              <a:t>на дату присвоения</a:t>
            </a:r>
            <a:r>
              <a:rPr b="0" lang="ru-RU" sz="1050" strike="noStrike" u="none">
                <a:solidFill>
                  <a:srgbClr val="000000"/>
                </a:solidFill>
                <a:effectLst/>
                <a:uFillTx/>
                <a:latin typeface="Tinos"/>
                <a:ea typeface="Calibri"/>
              </a:rPr>
              <a:t> звания Героя Российской Федерации - участника специальной военной операции, звания Героя Приморья.</a:t>
            </a:r>
            <a:endParaRPr b="0" lang="ru-RU" sz="1050" strike="noStrike" u="none">
              <a:solidFill>
                <a:srgbClr val="000000"/>
              </a:solidFill>
              <a:effectLst/>
              <a:uFillTx/>
              <a:latin typeface="Tinos"/>
              <a:ea typeface="Calibri"/>
            </a:endParaRPr>
          </a:p>
        </p:txBody>
      </p:sp>
      <p:sp>
        <p:nvSpPr>
          <p:cNvPr id="35" name="CustomShape 2"/>
          <p:cNvSpPr/>
          <p:nvPr/>
        </p:nvSpPr>
        <p:spPr>
          <a:xfrm>
            <a:off x="180000" y="4500000"/>
            <a:ext cx="6479280" cy="2880000"/>
          </a:xfrm>
          <a:prstGeom prst="roundRect">
            <a:avLst>
              <a:gd name="adj" fmla="val 7431"/>
            </a:avLst>
          </a:prstGeom>
          <a:blipFill rotWithShape="0">
            <a:blip r:embed="rId3"/>
            <a:srcRect/>
            <a:tile tx="0" ty="0" sx="100000" sy="100000" algn="tl"/>
          </a:blip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just">
              <a:lnSpc>
                <a:spcPct val="100000"/>
              </a:lnSpc>
            </a:pPr>
            <a:r>
              <a:rPr b="1" lang="ru-RU" sz="900" strike="noStrike" u="sng">
                <a:solidFill>
                  <a:srgbClr val="000000"/>
                </a:solidFill>
                <a:effectLst/>
                <a:uFillTx/>
                <a:latin typeface="Tinos"/>
                <a:ea typeface="Calibri"/>
              </a:rPr>
              <a:t>Для предоставления денежной выплаты необходимо обратиться с заявлением и необходимыми документами:</a:t>
            </a:r>
            <a:endParaRPr b="0" lang="ru-RU" sz="900" strike="noStrike" u="none">
              <a:solidFill>
                <a:srgbClr val="000000"/>
              </a:solidFill>
              <a:effectLst/>
              <a:uFillTx/>
              <a:latin typeface="Arial"/>
            </a:endParaRPr>
          </a:p>
          <a:p>
            <a:pPr algn="just">
              <a:tabLst>
                <a:tab algn="l" pos="285840"/>
              </a:tabLst>
            </a:pPr>
            <a:r>
              <a:rPr b="0" lang="ru-RU" sz="900" strike="noStrike" u="none">
                <a:solidFill>
                  <a:srgbClr val="000000"/>
                </a:solidFill>
                <a:effectLst/>
                <a:uFillTx/>
                <a:latin typeface="Tinos"/>
                <a:ea typeface="DejaVu Sans"/>
              </a:rPr>
              <a:t>а) паспорт заявителя; </a:t>
            </a:r>
            <a:endParaRPr b="0" lang="ru-RU" sz="900" strike="noStrike" u="none">
              <a:solidFill>
                <a:srgbClr val="000000"/>
              </a:solidFill>
              <a:effectLst/>
              <a:uFillTx/>
              <a:latin typeface="Arial"/>
            </a:endParaRPr>
          </a:p>
          <a:p>
            <a:pPr algn="just">
              <a:tabLst>
                <a:tab algn="l" pos="285840"/>
              </a:tabLst>
            </a:pPr>
            <a:r>
              <a:rPr b="0" lang="ru-RU" sz="900" strike="noStrike" u="none">
                <a:solidFill>
                  <a:srgbClr val="000000"/>
                </a:solidFill>
                <a:effectLst/>
                <a:uFillTx/>
                <a:latin typeface="Tinos"/>
                <a:ea typeface="DejaVu Sans"/>
              </a:rPr>
              <a:t>б) паспорт и доверенность законного представителя (в случае обращения представителя);  </a:t>
            </a:r>
            <a:endParaRPr b="0" lang="ru-RU" sz="900" strike="noStrike" u="none">
              <a:solidFill>
                <a:srgbClr val="000000"/>
              </a:solidFill>
              <a:effectLst/>
              <a:uFillTx/>
              <a:latin typeface="Arial"/>
            </a:endParaRPr>
          </a:p>
          <a:p>
            <a:pPr algn="just">
              <a:tabLst>
                <a:tab algn="l" pos="285840"/>
              </a:tabLst>
            </a:pPr>
            <a:r>
              <a:rPr b="0" lang="ru-RU" sz="900" strike="noStrike" u="none">
                <a:solidFill>
                  <a:srgbClr val="000000"/>
                </a:solidFill>
                <a:effectLst/>
                <a:uFillTx/>
                <a:latin typeface="Tinos"/>
                <a:ea typeface="DejaVu Sans"/>
              </a:rPr>
              <a:t>в) сведения о рождении ребенка, о регистрации брака, содержащие и их нотариально удостоверенный перевод на русский язык  -  если свидетельства о государственной регистрации актов гражданского состояния были выданы компетентными органами иностранного государства;</a:t>
            </a:r>
            <a:endParaRPr b="0" lang="ru-RU" sz="900" strike="noStrike" u="none">
              <a:solidFill>
                <a:srgbClr val="000000"/>
              </a:solidFill>
              <a:effectLst/>
              <a:uFillTx/>
              <a:latin typeface="Arial"/>
            </a:endParaRPr>
          </a:p>
          <a:p>
            <a:pPr algn="just">
              <a:tabLst>
                <a:tab algn="l" pos="285840"/>
              </a:tabLst>
            </a:pPr>
            <a:r>
              <a:rPr b="0" lang="ru-RU" sz="900" strike="noStrike" u="none">
                <a:solidFill>
                  <a:srgbClr val="000000"/>
                </a:solidFill>
                <a:effectLst/>
                <a:uFillTx/>
                <a:latin typeface="Tinos"/>
                <a:ea typeface="DejaVu Sans"/>
              </a:rPr>
              <a:t>г) справка, выданная образовательной организацией, подтверждающая обучение по очной форме обучения (для детей старше 18 лет, обучающихся в образовательных организациях по очной форме обучения);</a:t>
            </a:r>
            <a:endParaRPr b="0" lang="ru-RU" sz="900" strike="noStrike" u="none">
              <a:solidFill>
                <a:srgbClr val="000000"/>
              </a:solidFill>
              <a:effectLst/>
              <a:uFillTx/>
              <a:latin typeface="Arial"/>
            </a:endParaRPr>
          </a:p>
          <a:p>
            <a:pPr algn="just">
              <a:tabLst>
                <a:tab algn="l" pos="285840"/>
              </a:tabLst>
            </a:pPr>
            <a:r>
              <a:rPr b="0" lang="ru-RU" sz="900" strike="noStrike" u="none">
                <a:solidFill>
                  <a:srgbClr val="000000"/>
                </a:solidFill>
                <a:effectLst/>
                <a:uFillTx/>
                <a:latin typeface="Tinos"/>
                <a:ea typeface="DejaVu Sans"/>
              </a:rPr>
              <a:t>д) заверенная судом копия вступившего в законную силу судебного решения об установлении факта постоянного и (или) совместного проживания на дату присвоения звания Героя заявителя и членов его семьи на территории Приморского края (в случае отсутствия информации по СМЭВ и в документах, подтверждающих регистрацию по месту жительства на территории ПК заявителя и членов его семьи в одном жилом помещении на дату присвоения звания Героя); </a:t>
            </a:r>
            <a:endParaRPr b="0" lang="ru-RU" sz="900" strike="noStrike" u="none">
              <a:solidFill>
                <a:srgbClr val="000000"/>
              </a:solidFill>
              <a:effectLst/>
              <a:uFillTx/>
              <a:latin typeface="Arial"/>
            </a:endParaRPr>
          </a:p>
          <a:p>
            <a:pPr algn="just">
              <a:tabLst>
                <a:tab algn="l" pos="285840"/>
              </a:tabLst>
            </a:pPr>
            <a:r>
              <a:rPr b="0" lang="ru-RU" sz="900" strike="noStrike" u="none">
                <a:solidFill>
                  <a:srgbClr val="000000"/>
                </a:solidFill>
                <a:effectLst/>
                <a:uFillTx/>
                <a:latin typeface="Tinos"/>
                <a:ea typeface="Calibri"/>
              </a:rPr>
              <a:t>е) документ, подтверждающий присвоение звания Героя РФ в период участия в СВО на территориях Украины, ДНР, ЛНР, Запорожской области и Херсонской области (в случае обращения с заявлением Героя РФ или вдовы (вдовца);</a:t>
            </a:r>
            <a:endParaRPr b="0" lang="ru-RU" sz="900" strike="noStrike" u="none">
              <a:solidFill>
                <a:srgbClr val="000000"/>
              </a:solidFill>
              <a:effectLst/>
              <a:uFillTx/>
              <a:latin typeface="Arial"/>
            </a:endParaRPr>
          </a:p>
          <a:p>
            <a:pPr algn="just">
              <a:tabLst>
                <a:tab algn="l" pos="285840"/>
              </a:tabLst>
            </a:pPr>
            <a:r>
              <a:rPr b="0" lang="ru-RU" sz="900" strike="noStrike" u="none">
                <a:solidFill>
                  <a:srgbClr val="000000"/>
                </a:solidFill>
                <a:effectLst/>
                <a:uFillTx/>
                <a:latin typeface="Tinos"/>
                <a:ea typeface="DejaVu Sans"/>
              </a:rPr>
              <a:t>ж) документ, подтверждающий гибель Героя  РФ или Героя Приморья при выполнении боевых задач, связанных с проведением СВО, по отражению вооруженного вторжения а также в ходе вооруженной провокации;</a:t>
            </a:r>
            <a:endParaRPr b="0" lang="ru-RU" sz="900" strike="noStrike" u="none">
              <a:solidFill>
                <a:srgbClr val="000000"/>
              </a:solidFill>
              <a:effectLst/>
              <a:uFillTx/>
              <a:latin typeface="Arial"/>
            </a:endParaRPr>
          </a:p>
          <a:p>
            <a:pPr algn="just">
              <a:tabLst>
                <a:tab algn="l" pos="285840"/>
              </a:tabLst>
            </a:pPr>
            <a:r>
              <a:rPr b="0" lang="ru-RU" sz="900" strike="noStrike" u="none">
                <a:solidFill>
                  <a:srgbClr val="000000"/>
                </a:solidFill>
                <a:effectLst/>
                <a:uFillTx/>
                <a:latin typeface="Tinos"/>
                <a:ea typeface="DejaVu Sans"/>
              </a:rPr>
              <a:t>з) заверенная судом копия вступившего в законную силу судебного решения об установлении факта постоянного проживания на дату присвоения звания Героя  вдовы (вдовца) Героя на территории Приморского края; </a:t>
            </a:r>
            <a:endParaRPr b="0" lang="ru-RU" sz="900" strike="noStrike" u="none">
              <a:solidFill>
                <a:srgbClr val="000000"/>
              </a:solidFill>
              <a:effectLst/>
              <a:uFillTx/>
              <a:latin typeface="Arial"/>
            </a:endParaRPr>
          </a:p>
          <a:p>
            <a:pPr algn="just">
              <a:lnSpc>
                <a:spcPct val="100000"/>
              </a:lnSpc>
              <a:tabLst>
                <a:tab algn="l" pos="0"/>
                <a:tab algn="l" pos="127800"/>
              </a:tabLst>
            </a:pPr>
            <a:endParaRPr b="0" lang="ru-RU" sz="1100" strike="noStrike" u="none">
              <a:solidFill>
                <a:srgbClr val="000000"/>
              </a:solidFill>
              <a:effectLst/>
              <a:uFillTx/>
              <a:latin typeface="Arial"/>
            </a:endParaRPr>
          </a:p>
        </p:txBody>
      </p:sp>
      <p:pic>
        <p:nvPicPr>
          <p:cNvPr id="36" name="Рисунок 26" descr=""/>
          <p:cNvPicPr/>
          <p:nvPr/>
        </p:nvPicPr>
        <p:blipFill>
          <a:blip r:embed="rId4"/>
          <a:srcRect l="19480" t="0" r="16810" b="0"/>
          <a:stretch/>
        </p:blipFill>
        <p:spPr>
          <a:xfrm>
            <a:off x="0" y="31680"/>
            <a:ext cx="6854760" cy="693720"/>
          </a:xfrm>
          <a:prstGeom prst="rect">
            <a:avLst/>
          </a:prstGeom>
          <a:noFill/>
          <a:ln w="0">
            <a:noFill/>
          </a:ln>
          <a:effectLst>
            <a:outerShdw algn="t" blurRad="50760" dir="5400000" dist="38160" rotWithShape="0">
              <a:srgbClr val="000000">
                <a:alpha val="40000"/>
              </a:srgbClr>
            </a:outerShdw>
          </a:effectLst>
        </p:spPr>
      </p:pic>
      <p:sp>
        <p:nvSpPr>
          <p:cNvPr id="37" name="CustomShape 4"/>
          <p:cNvSpPr/>
          <p:nvPr/>
        </p:nvSpPr>
        <p:spPr>
          <a:xfrm>
            <a:off x="732600" y="112320"/>
            <a:ext cx="6122160" cy="4554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ru-RU" sz="1200" spc="-14" strike="noStrike" u="none">
                <a:solidFill>
                  <a:srgbClr val="376092"/>
                </a:solidFill>
                <a:effectLst/>
                <a:uFillTx/>
                <a:latin typeface="Arial Narrow"/>
                <a:ea typeface="DejaVu Sans"/>
              </a:rPr>
              <a:t>МЕРЫ СОЦИАЛЬНОЙ ПОДДЕРЖКИ,  ПРЕДОСТАВЛЯЕМЫЕ ЦЕНТРОМ СОЦИАЛЬНОЙ ПОДДЕРЖКИ НАСЕЛЕНИЯ ПРИМОРСКОГО КРАЯ</a:t>
            </a:r>
            <a:endParaRPr b="0" lang="ru-RU" sz="1200" strike="noStrike" u="none">
              <a:solidFill>
                <a:srgbClr val="000000"/>
              </a:solidFill>
              <a:effectLst/>
              <a:uFillTx/>
              <a:latin typeface="Arial"/>
            </a:endParaRPr>
          </a:p>
        </p:txBody>
      </p:sp>
      <p:pic>
        <p:nvPicPr>
          <p:cNvPr id="38" name="Picture 3" descr=""/>
          <p:cNvPicPr/>
          <p:nvPr/>
        </p:nvPicPr>
        <p:blipFill>
          <a:blip r:embed="rId5"/>
          <a:stretch/>
        </p:blipFill>
        <p:spPr>
          <a:xfrm>
            <a:off x="53280" y="20880"/>
            <a:ext cx="622440" cy="642960"/>
          </a:xfrm>
          <a:prstGeom prst="rect">
            <a:avLst/>
          </a:prstGeom>
          <a:noFill/>
          <a:ln w="0">
            <a:noFill/>
          </a:ln>
        </p:spPr>
      </p:pic>
      <p:sp>
        <p:nvSpPr>
          <p:cNvPr id="39" name="CustomShape 5"/>
          <p:cNvSpPr/>
          <p:nvPr/>
        </p:nvSpPr>
        <p:spPr>
          <a:xfrm>
            <a:off x="180000" y="7200000"/>
            <a:ext cx="6515640" cy="693360"/>
          </a:xfrm>
          <a:prstGeom prst="roundRect">
            <a:avLst>
              <a:gd name="adj" fmla="val 5848"/>
            </a:avLst>
          </a:prstGeom>
          <a:blipFill rotWithShape="0">
            <a:blip r:embed="rId6"/>
            <a:srcRect/>
            <a:tile tx="0" ty="0" sx="100000" sy="100000" algn="tl"/>
          </a:blip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just">
              <a:lnSpc>
                <a:spcPct val="100000"/>
              </a:lnSpc>
            </a:pPr>
            <a:endParaRPr b="0" lang="ru-RU" sz="900" strike="noStrike" u="none">
              <a:solidFill>
                <a:srgbClr val="000000"/>
              </a:solidFill>
              <a:effectLst/>
              <a:uFillTx/>
              <a:latin typeface="Arial"/>
            </a:endParaRPr>
          </a:p>
          <a:p>
            <a:pPr algn="just">
              <a:lnSpc>
                <a:spcPct val="100000"/>
              </a:lnSpc>
            </a:pPr>
            <a:r>
              <a:rPr b="1" lang="ru-RU" sz="900" strike="noStrike" u="none">
                <a:solidFill>
                  <a:srgbClr val="000000"/>
                </a:solidFill>
                <a:effectLst/>
                <a:uFillTx/>
                <a:latin typeface="Tinos"/>
                <a:ea typeface="DejaVu Sans"/>
              </a:rPr>
              <a:t>ВАЖНО: </a:t>
            </a:r>
            <a:r>
              <a:rPr b="1" lang="ru-RU" sz="900" strike="noStrike" u="none">
                <a:solidFill>
                  <a:srgbClr val="000000"/>
                </a:solidFill>
                <a:effectLst/>
                <a:uFillTx/>
                <a:latin typeface="Tinos"/>
                <a:ea typeface="Calibri"/>
              </a:rPr>
              <a:t>Право на денежную выплату удостоверяется предоставляемым однократно свидетельством о получении денежной выплаты с указанием ее размера, р</a:t>
            </a:r>
            <a:r>
              <a:rPr b="1" lang="ru-RU" sz="900" strike="noStrike" u="none">
                <a:solidFill>
                  <a:srgbClr val="000000"/>
                </a:solidFill>
                <a:effectLst/>
                <a:uFillTx/>
                <a:latin typeface="Tinos"/>
                <a:ea typeface="DejaVu Sans"/>
              </a:rPr>
              <a:t>еализуется посредством оплаты цены договора купли-продажи жилого помещения. Свидетельство действительно до 10 декабря года, в котором оно было выдано.</a:t>
            </a:r>
            <a:endParaRPr b="0" lang="ru-RU" sz="900" strike="noStrike" u="none">
              <a:solidFill>
                <a:srgbClr val="000000"/>
              </a:solidFill>
              <a:effectLst/>
              <a:uFillTx/>
              <a:latin typeface="Arial"/>
            </a:endParaRPr>
          </a:p>
          <a:p>
            <a:pPr algn="just">
              <a:lnSpc>
                <a:spcPct val="100000"/>
              </a:lnSpc>
              <a:tabLst>
                <a:tab algn="l" pos="0"/>
              </a:tabLst>
            </a:pPr>
            <a:endParaRPr b="0" lang="ru-RU" sz="800" strike="noStrike" u="none">
              <a:solidFill>
                <a:srgbClr val="000000"/>
              </a:solidFill>
              <a:effectLst/>
              <a:uFillTx/>
              <a:latin typeface="Arial"/>
            </a:endParaRPr>
          </a:p>
        </p:txBody>
      </p:sp>
      <p:pic>
        <p:nvPicPr>
          <p:cNvPr id="40" name="Picture 5" descr="http://qrcoder.ru/code/?https%3A%2F%2Fcspnpk.ru%2F&amp;4&amp;0"/>
          <p:cNvPicPr/>
          <p:nvPr/>
        </p:nvPicPr>
        <p:blipFill>
          <a:blip r:embed="rId7"/>
          <a:stretch/>
        </p:blipFill>
        <p:spPr>
          <a:xfrm>
            <a:off x="23400" y="8920440"/>
            <a:ext cx="951120" cy="951120"/>
          </a:xfrm>
          <a:prstGeom prst="rect">
            <a:avLst/>
          </a:prstGeom>
          <a:noFill/>
          <a:ln w="0">
            <a:noFill/>
          </a:ln>
        </p:spPr>
      </p:pic>
      <p:sp>
        <p:nvSpPr>
          <p:cNvPr id="41" name="CustomShape 6"/>
          <p:cNvSpPr/>
          <p:nvPr/>
        </p:nvSpPr>
        <p:spPr>
          <a:xfrm>
            <a:off x="984240" y="9018720"/>
            <a:ext cx="5763960" cy="701640"/>
          </a:xfrm>
          <a:prstGeom prst="leftArrowCallout">
            <a:avLst>
              <a:gd name="adj1" fmla="val 59935"/>
              <a:gd name="adj2" fmla="val 48996"/>
              <a:gd name="adj3" fmla="val 36555"/>
              <a:gd name="adj4" fmla="val 94269"/>
            </a:avLst>
          </a:prstGeom>
          <a:gradFill rotWithShape="0">
            <a:gsLst>
              <a:gs pos="0">
                <a:srgbClr val="ffe699"/>
              </a:gs>
              <a:gs pos="100000">
                <a:srgbClr val="ffd966"/>
              </a:gs>
            </a:gsLst>
            <a:lin ang="0"/>
          </a:gra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gn="ctr">
              <a:lnSpc>
                <a:spcPct val="100000"/>
              </a:lnSpc>
            </a:pPr>
            <a:r>
              <a:rPr b="1" lang="ru-RU" sz="1000" strike="noStrike" u="none">
                <a:solidFill>
                  <a:srgbClr val="000000"/>
                </a:solidFill>
                <a:effectLst/>
                <a:uFillTx/>
                <a:latin typeface="Arial Narrow"/>
                <a:ea typeface="DejaVu Sans"/>
              </a:rPr>
              <a:t>Подробную консультацию по предоставлению мер социальной защиты Вы можете получить</a:t>
            </a:r>
            <a:endParaRPr b="0" lang="ru-RU" sz="1000" strike="noStrike" u="none">
              <a:solidFill>
                <a:srgbClr val="000000"/>
              </a:solidFill>
              <a:effectLst/>
              <a:uFillTx/>
              <a:latin typeface="Arial"/>
            </a:endParaRPr>
          </a:p>
          <a:p>
            <a:pPr algn="ctr">
              <a:lnSpc>
                <a:spcPct val="100000"/>
              </a:lnSpc>
            </a:pPr>
            <a:r>
              <a:rPr b="1" lang="ru-RU" sz="1000" strike="noStrike" u="none">
                <a:solidFill>
                  <a:srgbClr val="000000"/>
                </a:solidFill>
                <a:effectLst/>
                <a:uFillTx/>
                <a:latin typeface="Arial Narrow"/>
                <a:ea typeface="DejaVu Sans"/>
              </a:rPr>
              <a:t> по многоканальному телефону: 8-800-10000-01</a:t>
            </a:r>
            <a:endParaRPr b="0" lang="ru-RU" sz="1000" strike="noStrike" u="none">
              <a:solidFill>
                <a:srgbClr val="000000"/>
              </a:solidFill>
              <a:effectLst/>
              <a:uFillTx/>
              <a:latin typeface="Arial"/>
            </a:endParaRPr>
          </a:p>
          <a:p>
            <a:pPr algn="ctr">
              <a:lnSpc>
                <a:spcPct val="100000"/>
              </a:lnSpc>
            </a:pPr>
            <a:r>
              <a:rPr b="1" lang="ru-RU" sz="1000" strike="noStrike" u="none">
                <a:solidFill>
                  <a:srgbClr val="000000"/>
                </a:solidFill>
                <a:effectLst/>
                <a:uFillTx/>
                <a:latin typeface="Arial Narrow"/>
                <a:ea typeface="DejaVu Sans"/>
              </a:rPr>
              <a:t>Также информация о государственных услугах представлена на сайте </a:t>
            </a:r>
            <a:br>
              <a:rPr sz="1800"/>
            </a:br>
            <a:r>
              <a:rPr b="1" lang="ru-RU" sz="1000" strike="noStrike" u="none">
                <a:solidFill>
                  <a:srgbClr val="000000"/>
                </a:solidFill>
                <a:effectLst/>
                <a:uFillTx/>
                <a:latin typeface="Arial Narrow"/>
                <a:ea typeface="DejaVu Sans"/>
              </a:rPr>
              <a:t>Центра социальной поддержки населения Приморского края (ЦСПН ПК) </a:t>
            </a:r>
            <a:r>
              <a:rPr b="1" lang="en-US" sz="1000" strike="noStrike" u="sng">
                <a:solidFill>
                  <a:srgbClr val="000000"/>
                </a:solidFill>
                <a:effectLst/>
                <a:uFillTx/>
                <a:latin typeface="Arial Narrow"/>
                <a:ea typeface="DejaVu Sans"/>
              </a:rPr>
              <a:t>https://cspnpk.ru</a:t>
            </a:r>
            <a:r>
              <a:rPr b="1" lang="ru-RU" sz="1000" strike="noStrike" u="sng">
                <a:solidFill>
                  <a:srgbClr val="000000"/>
                </a:solidFill>
                <a:effectLst/>
                <a:uFillTx/>
                <a:latin typeface="Arial Narrow"/>
                <a:ea typeface="DejaVu Sans"/>
              </a:rPr>
              <a:t> </a:t>
            </a:r>
            <a:endParaRPr b="0" lang="ru-RU" sz="1000" strike="noStrike" u="none">
              <a:solidFill>
                <a:srgbClr val="000000"/>
              </a:solidFill>
              <a:effectLst/>
              <a:uFillTx/>
              <a:latin typeface="Arial"/>
            </a:endParaRPr>
          </a:p>
        </p:txBody>
      </p:sp>
      <p:sp>
        <p:nvSpPr>
          <p:cNvPr id="42" name="CustomShape 7"/>
          <p:cNvSpPr/>
          <p:nvPr/>
        </p:nvSpPr>
        <p:spPr>
          <a:xfrm>
            <a:off x="180000" y="7987320"/>
            <a:ext cx="6548400" cy="933120"/>
          </a:xfrm>
          <a:prstGeom prst="roundRect">
            <a:avLst>
              <a:gd name="adj" fmla="val 16667"/>
            </a:avLst>
          </a:prstGeom>
          <a:gradFill rotWithShape="0">
            <a:gsLst>
              <a:gs pos="0">
                <a:srgbClr val="bdd7ee"/>
              </a:gs>
              <a:gs pos="100000">
                <a:srgbClr val="9dc3e6"/>
              </a:gs>
            </a:gsLst>
            <a:lin ang="0"/>
          </a:gra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ru-RU" sz="1800" strike="noStrike" u="none">
              <a:solidFill>
                <a:srgbClr val="000000"/>
              </a:solidFill>
              <a:effectLst/>
              <a:uFillTx/>
              <a:latin typeface="Arial"/>
              <a:ea typeface="DejaVu Sans"/>
            </a:endParaRPr>
          </a:p>
        </p:txBody>
      </p:sp>
      <p:sp>
        <p:nvSpPr>
          <p:cNvPr id="43" name="CustomShape 8"/>
          <p:cNvSpPr/>
          <p:nvPr/>
        </p:nvSpPr>
        <p:spPr>
          <a:xfrm>
            <a:off x="360000" y="7958520"/>
            <a:ext cx="5136840" cy="819720"/>
          </a:xfrm>
          <a:prstGeom prst="rect">
            <a:avLst/>
          </a:prstGeom>
          <a:noFill/>
          <a:ln w="0">
            <a:noFill/>
          </a:ln>
        </p:spPr>
        <p:style>
          <a:lnRef idx="0"/>
          <a:fillRef idx="0"/>
          <a:effectRef idx="0"/>
          <a:fontRef idx="minor"/>
        </p:style>
        <p:txBody>
          <a:bodyPr lIns="90000" rIns="90000" tIns="45000" bIns="45000" anchor="t">
            <a:spAutoFit/>
          </a:bodyPr>
          <a:p>
            <a:pPr algn="just">
              <a:lnSpc>
                <a:spcPct val="100000"/>
              </a:lnSpc>
              <a:tabLst>
                <a:tab algn="l" pos="0"/>
              </a:tabLst>
            </a:pPr>
            <a:r>
              <a:rPr b="0" lang="ru-RU" sz="800" strike="noStrike" u="none">
                <a:solidFill>
                  <a:srgbClr val="000000"/>
                </a:solidFill>
                <a:effectLst/>
                <a:uFillTx/>
                <a:latin typeface="Arial Narrow"/>
                <a:ea typeface="DejaVu Sans"/>
              </a:rPr>
              <a:t>Для назначения пособия  заявитель представляет в письменной форме заявление  и прилагает  к нему документы одним из следующих способов (по своему выбору):</a:t>
            </a:r>
            <a:endParaRPr b="0" lang="ru-RU" sz="800" strike="noStrike" u="none">
              <a:solidFill>
                <a:srgbClr val="000000"/>
              </a:solidFill>
              <a:effectLst/>
              <a:uFillTx/>
              <a:latin typeface="Arial"/>
            </a:endParaRPr>
          </a:p>
          <a:p>
            <a:pPr algn="just">
              <a:lnSpc>
                <a:spcPct val="100000"/>
              </a:lnSpc>
              <a:tabLst>
                <a:tab algn="l" pos="0"/>
              </a:tabLst>
            </a:pPr>
            <a:r>
              <a:rPr b="0" lang="ru-RU" sz="800" strike="noStrike" u="none">
                <a:solidFill>
                  <a:srgbClr val="000000"/>
                </a:solidFill>
                <a:effectLst/>
                <a:uFillTx/>
                <a:latin typeface="Arial Narrow"/>
                <a:ea typeface="DejaVu Sans"/>
              </a:rPr>
              <a:t>- ФГИС «Единый портал государственных и муниципальных услуг»;</a:t>
            </a:r>
            <a:endParaRPr b="0" lang="ru-RU" sz="800" strike="noStrike" u="none">
              <a:solidFill>
                <a:srgbClr val="000000"/>
              </a:solidFill>
              <a:effectLst/>
              <a:uFillTx/>
              <a:latin typeface="Arial"/>
            </a:endParaRPr>
          </a:p>
          <a:p>
            <a:pPr algn="just">
              <a:lnSpc>
                <a:spcPct val="100000"/>
              </a:lnSpc>
              <a:tabLst>
                <a:tab algn="l" pos="0"/>
              </a:tabLst>
            </a:pPr>
            <a:r>
              <a:rPr b="0" lang="ru-RU" sz="800" strike="noStrike" u="none">
                <a:solidFill>
                  <a:srgbClr val="000000"/>
                </a:solidFill>
                <a:effectLst/>
                <a:uFillTx/>
                <a:latin typeface="Arial Narrow"/>
                <a:ea typeface="DejaVu Sans"/>
              </a:rPr>
              <a:t>- либо в КГАУ Приморского края "Многофункциональный центр предоставления государственных и муниципальных услуг в Приморском крае", его структурные подразделения, расположенные на территории Приморского края, при личном обращении.</a:t>
            </a:r>
            <a:endParaRPr b="0" lang="ru-RU" sz="800" strike="noStrike" u="none">
              <a:solidFill>
                <a:srgbClr val="000000"/>
              </a:solidFill>
              <a:effectLst/>
              <a:uFillTx/>
              <a:latin typeface="Arial"/>
            </a:endParaRPr>
          </a:p>
        </p:txBody>
      </p:sp>
      <p:sp>
        <p:nvSpPr>
          <p:cNvPr id="44" name="CustomShape 9"/>
          <p:cNvSpPr/>
          <p:nvPr/>
        </p:nvSpPr>
        <p:spPr>
          <a:xfrm>
            <a:off x="5581440" y="7980480"/>
            <a:ext cx="985320" cy="889200"/>
          </a:xfrm>
          <a:prstGeom prst="wedgeRectCallout">
            <a:avLst>
              <a:gd name="adj1" fmla="val -107196"/>
              <a:gd name="adj2" fmla="val -6755"/>
            </a:avLst>
          </a:prstGeom>
          <a:noFill/>
          <a:ln w="19080">
            <a:solidFill>
              <a:srgbClr val="1f4e79"/>
            </a:solid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ru-RU" sz="1800" strike="noStrike" u="none">
              <a:solidFill>
                <a:srgbClr val="000000"/>
              </a:solidFill>
              <a:effectLst/>
              <a:uFillTx/>
              <a:latin typeface="Arial"/>
              <a:ea typeface="DejaVu Sans"/>
            </a:endParaRPr>
          </a:p>
        </p:txBody>
      </p:sp>
      <p:grpSp>
        <p:nvGrpSpPr>
          <p:cNvPr id="45" name="Group 10"/>
          <p:cNvGrpSpPr/>
          <p:nvPr/>
        </p:nvGrpSpPr>
        <p:grpSpPr>
          <a:xfrm>
            <a:off x="57600" y="819720"/>
            <a:ext cx="6675120" cy="663120"/>
            <a:chOff x="57600" y="819720"/>
            <a:chExt cx="6675120" cy="663120"/>
          </a:xfrm>
        </p:grpSpPr>
        <p:sp>
          <p:nvSpPr>
            <p:cNvPr id="46" name="CustomShape 11"/>
            <p:cNvSpPr/>
            <p:nvPr/>
          </p:nvSpPr>
          <p:spPr>
            <a:xfrm>
              <a:off x="57600" y="822600"/>
              <a:ext cx="6675120" cy="660240"/>
            </a:xfrm>
            <a:prstGeom prst="roundRect">
              <a:avLst>
                <a:gd name="adj" fmla="val 16667"/>
              </a:avLst>
            </a:prstGeom>
            <a:gradFill rotWithShape="0">
              <a:gsLst>
                <a:gs pos="0">
                  <a:srgbClr val="ffd966"/>
                </a:gs>
                <a:gs pos="100000">
                  <a:srgbClr val="ffe699"/>
                </a:gs>
              </a:gsLst>
              <a:lin ang="5400000"/>
            </a:gradFill>
            <a:ln>
              <a:solidFill>
                <a:srgbClr val="43729d"/>
              </a:solid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ru-RU" sz="1800" strike="noStrike" u="none">
                <a:solidFill>
                  <a:srgbClr val="000000"/>
                </a:solidFill>
                <a:effectLst/>
                <a:uFillTx/>
                <a:latin typeface="Arial"/>
                <a:ea typeface="DejaVu Sans"/>
              </a:endParaRPr>
            </a:p>
          </p:txBody>
        </p:sp>
        <p:sp>
          <p:nvSpPr>
            <p:cNvPr id="47" name="CustomShape 12"/>
            <p:cNvSpPr/>
            <p:nvPr/>
          </p:nvSpPr>
          <p:spPr>
            <a:xfrm>
              <a:off x="370440" y="819720"/>
              <a:ext cx="5168160" cy="637920"/>
            </a:xfrm>
            <a:prstGeom prst="rect">
              <a:avLst/>
            </a:prstGeom>
            <a:gradFill rotWithShape="0">
              <a:gsLst>
                <a:gs pos="0">
                  <a:srgbClr val="ffd966"/>
                </a:gs>
                <a:gs pos="100000">
                  <a:srgbClr val="ffe699"/>
                </a:gs>
              </a:gsLst>
              <a:lin ang="5400000"/>
            </a:gradFill>
            <a:ln w="0">
              <a:noFill/>
            </a:ln>
          </p:spPr>
          <p:style>
            <a:lnRef idx="0"/>
            <a:fillRef idx="0"/>
            <a:effectRef idx="0"/>
            <a:fontRef idx="minor"/>
          </p:style>
          <p:txBody>
            <a:bodyPr lIns="90000" rIns="90000" tIns="45000" bIns="45000" anchor="ctr" anchorCtr="1">
              <a:spAutoFit/>
            </a:bodyPr>
            <a:p>
              <a:pPr algn="ctr">
                <a:lnSpc>
                  <a:spcPct val="100000"/>
                </a:lnSpc>
              </a:pPr>
              <a:r>
                <a:rPr b="1" lang="ru-RU" sz="1200" spc="-14" strike="noStrike" u="none">
                  <a:solidFill>
                    <a:srgbClr val="376092"/>
                  </a:solidFill>
                  <a:effectLst/>
                  <a:uFillTx/>
                  <a:latin typeface="Arial Narrow"/>
                  <a:ea typeface="DejaVu Sans"/>
                </a:rPr>
                <a:t>ПРЕДОСТАВЛЕНИЕ </a:t>
              </a:r>
              <a:r>
                <a:rPr b="1" lang="ru-RU" sz="1200" spc="-14" strike="noStrike" u="none">
                  <a:solidFill>
                    <a:srgbClr val="376092"/>
                  </a:solidFill>
                  <a:effectLst/>
                  <a:uFillTx/>
                  <a:latin typeface="Arial Narrow"/>
                  <a:ea typeface="DejaVu Sans"/>
                </a:rPr>
                <a:t>денежной выплаты на приобретение жилого помещения  на территории Приморского края Героям РФ участникам СВО, Героям Приморья, вдовам (вдовцам) Героев РФ, Приморья</a:t>
              </a:r>
              <a:endParaRPr b="0" lang="ru-RU" sz="1200" strike="noStrike" u="none">
                <a:solidFill>
                  <a:srgbClr val="000000"/>
                </a:solidFill>
                <a:effectLst/>
                <a:uFillTx/>
                <a:latin typeface="Arial"/>
              </a:endParaRPr>
            </a:p>
          </p:txBody>
        </p:sp>
      </p:grpSp>
      <p:pic>
        <p:nvPicPr>
          <p:cNvPr id="48" name="Picture 4" descr="https://avatars.mds.yandex.net/i?id=eb243893e4a77e2b4cfb3cafe1c3dd0e2e2e0430-5259114-images-thumbs&amp;n=13"/>
          <p:cNvPicPr/>
          <p:nvPr/>
        </p:nvPicPr>
        <p:blipFill>
          <a:blip r:embed="rId8"/>
          <a:stretch/>
        </p:blipFill>
        <p:spPr>
          <a:xfrm>
            <a:off x="5540400" y="791640"/>
            <a:ext cx="980280" cy="691200"/>
          </a:xfrm>
          <a:prstGeom prst="rect">
            <a:avLst/>
          </a:prstGeom>
          <a:noFill/>
          <a:ln w="0">
            <a:noFill/>
          </a:ln>
        </p:spPr>
      </p:pic>
      <p:pic>
        <p:nvPicPr>
          <p:cNvPr id="49" name="" descr=""/>
          <p:cNvPicPr/>
          <p:nvPr/>
        </p:nvPicPr>
        <p:blipFill>
          <a:blip r:embed="rId9">
            <a:extLst>
              <a:ext uri="{96DAC541-7B7A-43D3-8B79-37D633B846F1}">
                <asvg:svgBlip xmlns:asvg="http://schemas.microsoft.com/office/drawing/2016/SVG/main" r:embed="rId10"/>
              </a:ext>
            </a:extLst>
          </a:blip>
          <a:stretch/>
        </p:blipFill>
        <p:spPr>
          <a:xfrm>
            <a:off x="5710320" y="7980480"/>
            <a:ext cx="769680" cy="769680"/>
          </a:xfrm>
          <a:prstGeom prst="rect">
            <a:avLst/>
          </a:prstGeom>
          <a:noFill/>
          <a:ln w="0">
            <a:noFill/>
          </a:ln>
        </p:spPr>
      </p:pic>
    </p:spTree>
  </p:cSld>
  <mc:AlternateContent>
    <mc:Choice Requires="p14">
      <p:transition p14:dur="10"/>
    </mc:Choice>
    <mc:Fallback>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Office Theme</Template>
  <TotalTime>31230</TotalTime>
  <Application>LibreOffice/25.2.3.2$Linux_X86_64 LibreOffice_project/520$Build-2</Application>
  <AppVersion>15.0000</AppVersion>
  <Words>507</Words>
  <Paragraphs>34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2021-06-19T07:32:56Z</dcterms:created>
  <dc:creator>Honor</dc:creator>
  <dc:description/>
  <dc:language>ru-RU</dc:language>
  <cp:lastModifiedBy/>
  <cp:lastPrinted>2024-01-23T07:47:26Z</cp:lastPrinted>
  <dcterms:modified xsi:type="dcterms:W3CDTF">2026-01-20T10:53:39Z</dcterms:modified>
  <cp:revision>743</cp:revision>
  <dc:subject/>
  <dc:title>Презентация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0</vt:i4>
  </property>
  <property fmtid="{D5CDD505-2E9C-101B-9397-08002B2CF9AE}" pid="3" name="HyperlinksChanged">
    <vt:bool>0</vt:bool>
  </property>
  <property fmtid="{D5CDD505-2E9C-101B-9397-08002B2CF9AE}" pid="4" name="LinksUpToDate">
    <vt:bool>0</vt:bool>
  </property>
  <property fmtid="{D5CDD505-2E9C-101B-9397-08002B2CF9AE}" pid="5" name="MMClips">
    <vt:i4>0</vt:i4>
  </property>
  <property fmtid="{D5CDD505-2E9C-101B-9397-08002B2CF9AE}" pid="6" name="Notes">
    <vt:i4>1</vt:i4>
  </property>
  <property fmtid="{D5CDD505-2E9C-101B-9397-08002B2CF9AE}" pid="7" name="PresentationFormat">
    <vt:lpwstr>Лист A4 (210x297 мм)</vt:lpwstr>
  </property>
  <property fmtid="{D5CDD505-2E9C-101B-9397-08002B2CF9AE}" pid="8" name="ScaleCrop">
    <vt:bool>0</vt:bool>
  </property>
  <property fmtid="{D5CDD505-2E9C-101B-9397-08002B2CF9AE}" pid="9" name="ShareDoc">
    <vt:bool>0</vt:bool>
  </property>
  <property fmtid="{D5CDD505-2E9C-101B-9397-08002B2CF9AE}" pid="10" name="Slides">
    <vt:i4>1</vt:i4>
  </property>
</Properties>
</file>