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9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16256000"/>
  <p:notesSz cx="6858000" cy="9144000"/>
  <p:defaultTextStyle>
    <a:defPPr>
      <a:defRPr lang="ru-RU"/>
    </a:defPPr>
    <a:lvl1pPr marL="0" algn="l" defTabSz="1365356" rtl="0" eaLnBrk="1" latinLnBrk="0" hangingPunct="1">
      <a:defRPr sz="2688" kern="1200">
        <a:solidFill>
          <a:schemeClr val="tx1"/>
        </a:solidFill>
        <a:latin typeface="+mn-lt"/>
        <a:ea typeface="+mn-ea"/>
        <a:cs typeface="+mn-cs"/>
      </a:defRPr>
    </a:lvl1pPr>
    <a:lvl2pPr marL="682679" algn="l" defTabSz="1365356" rtl="0" eaLnBrk="1" latinLnBrk="0" hangingPunct="1">
      <a:defRPr sz="2688" kern="1200">
        <a:solidFill>
          <a:schemeClr val="tx1"/>
        </a:solidFill>
        <a:latin typeface="+mn-lt"/>
        <a:ea typeface="+mn-ea"/>
        <a:cs typeface="+mn-cs"/>
      </a:defRPr>
    </a:lvl2pPr>
    <a:lvl3pPr marL="1365356" algn="l" defTabSz="1365356" rtl="0" eaLnBrk="1" latinLnBrk="0" hangingPunct="1">
      <a:defRPr sz="2688" kern="1200">
        <a:solidFill>
          <a:schemeClr val="tx1"/>
        </a:solidFill>
        <a:latin typeface="+mn-lt"/>
        <a:ea typeface="+mn-ea"/>
        <a:cs typeface="+mn-cs"/>
      </a:defRPr>
    </a:lvl3pPr>
    <a:lvl4pPr marL="2048033" algn="l" defTabSz="1365356" rtl="0" eaLnBrk="1" latinLnBrk="0" hangingPunct="1">
      <a:defRPr sz="2688" kern="1200">
        <a:solidFill>
          <a:schemeClr val="tx1"/>
        </a:solidFill>
        <a:latin typeface="+mn-lt"/>
        <a:ea typeface="+mn-ea"/>
        <a:cs typeface="+mn-cs"/>
      </a:defRPr>
    </a:lvl4pPr>
    <a:lvl5pPr marL="2730711" algn="l" defTabSz="1365356" rtl="0" eaLnBrk="1" latinLnBrk="0" hangingPunct="1">
      <a:defRPr sz="2688" kern="1200">
        <a:solidFill>
          <a:schemeClr val="tx1"/>
        </a:solidFill>
        <a:latin typeface="+mn-lt"/>
        <a:ea typeface="+mn-ea"/>
        <a:cs typeface="+mn-cs"/>
      </a:defRPr>
    </a:lvl5pPr>
    <a:lvl6pPr marL="3413390" algn="l" defTabSz="1365356" rtl="0" eaLnBrk="1" latinLnBrk="0" hangingPunct="1">
      <a:defRPr sz="2688" kern="1200">
        <a:solidFill>
          <a:schemeClr val="tx1"/>
        </a:solidFill>
        <a:latin typeface="+mn-lt"/>
        <a:ea typeface="+mn-ea"/>
        <a:cs typeface="+mn-cs"/>
      </a:defRPr>
    </a:lvl6pPr>
    <a:lvl7pPr marL="4096068" algn="l" defTabSz="1365356" rtl="0" eaLnBrk="1" latinLnBrk="0" hangingPunct="1">
      <a:defRPr sz="2688" kern="1200">
        <a:solidFill>
          <a:schemeClr val="tx1"/>
        </a:solidFill>
        <a:latin typeface="+mn-lt"/>
        <a:ea typeface="+mn-ea"/>
        <a:cs typeface="+mn-cs"/>
      </a:defRPr>
    </a:lvl7pPr>
    <a:lvl8pPr marL="4778745" algn="l" defTabSz="1365356" rtl="0" eaLnBrk="1" latinLnBrk="0" hangingPunct="1">
      <a:defRPr sz="2688" kern="1200">
        <a:solidFill>
          <a:schemeClr val="tx1"/>
        </a:solidFill>
        <a:latin typeface="+mn-lt"/>
        <a:ea typeface="+mn-ea"/>
        <a:cs typeface="+mn-cs"/>
      </a:defRPr>
    </a:lvl8pPr>
    <a:lvl9pPr marL="5461422" algn="l" defTabSz="1365356" rtl="0" eaLnBrk="1" latinLnBrk="0" hangingPunct="1">
      <a:defRPr sz="268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30" d="100"/>
          <a:sy n="30" d="100"/>
        </p:scale>
        <p:origin x="23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297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4B436-D9E4-4B7E-90EE-4630AE922E6A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F7F88-9E32-464D-A6B7-AA3B1D1B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55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65356" rtl="0" eaLnBrk="1" latinLnBrk="0" hangingPunct="1">
      <a:defRPr sz="1792" kern="1200">
        <a:solidFill>
          <a:schemeClr val="tx1"/>
        </a:solidFill>
        <a:latin typeface="+mn-lt"/>
        <a:ea typeface="+mn-ea"/>
        <a:cs typeface="+mn-cs"/>
      </a:defRPr>
    </a:lvl1pPr>
    <a:lvl2pPr marL="682679" algn="l" defTabSz="1365356" rtl="0" eaLnBrk="1" latinLnBrk="0" hangingPunct="1">
      <a:defRPr sz="1792" kern="1200">
        <a:solidFill>
          <a:schemeClr val="tx1"/>
        </a:solidFill>
        <a:latin typeface="+mn-lt"/>
        <a:ea typeface="+mn-ea"/>
        <a:cs typeface="+mn-cs"/>
      </a:defRPr>
    </a:lvl2pPr>
    <a:lvl3pPr marL="1365356" algn="l" defTabSz="1365356" rtl="0" eaLnBrk="1" latinLnBrk="0" hangingPunct="1">
      <a:defRPr sz="1792" kern="1200">
        <a:solidFill>
          <a:schemeClr val="tx1"/>
        </a:solidFill>
        <a:latin typeface="+mn-lt"/>
        <a:ea typeface="+mn-ea"/>
        <a:cs typeface="+mn-cs"/>
      </a:defRPr>
    </a:lvl3pPr>
    <a:lvl4pPr marL="2048033" algn="l" defTabSz="1365356" rtl="0" eaLnBrk="1" latinLnBrk="0" hangingPunct="1">
      <a:defRPr sz="1792" kern="1200">
        <a:solidFill>
          <a:schemeClr val="tx1"/>
        </a:solidFill>
        <a:latin typeface="+mn-lt"/>
        <a:ea typeface="+mn-ea"/>
        <a:cs typeface="+mn-cs"/>
      </a:defRPr>
    </a:lvl4pPr>
    <a:lvl5pPr marL="2730711" algn="l" defTabSz="1365356" rtl="0" eaLnBrk="1" latinLnBrk="0" hangingPunct="1">
      <a:defRPr sz="1792" kern="1200">
        <a:solidFill>
          <a:schemeClr val="tx1"/>
        </a:solidFill>
        <a:latin typeface="+mn-lt"/>
        <a:ea typeface="+mn-ea"/>
        <a:cs typeface="+mn-cs"/>
      </a:defRPr>
    </a:lvl5pPr>
    <a:lvl6pPr marL="3413390" algn="l" defTabSz="1365356" rtl="0" eaLnBrk="1" latinLnBrk="0" hangingPunct="1">
      <a:defRPr sz="1792" kern="1200">
        <a:solidFill>
          <a:schemeClr val="tx1"/>
        </a:solidFill>
        <a:latin typeface="+mn-lt"/>
        <a:ea typeface="+mn-ea"/>
        <a:cs typeface="+mn-cs"/>
      </a:defRPr>
    </a:lvl6pPr>
    <a:lvl7pPr marL="4096068" algn="l" defTabSz="1365356" rtl="0" eaLnBrk="1" latinLnBrk="0" hangingPunct="1">
      <a:defRPr sz="1792" kern="1200">
        <a:solidFill>
          <a:schemeClr val="tx1"/>
        </a:solidFill>
        <a:latin typeface="+mn-lt"/>
        <a:ea typeface="+mn-ea"/>
        <a:cs typeface="+mn-cs"/>
      </a:defRPr>
    </a:lvl7pPr>
    <a:lvl8pPr marL="4778745" algn="l" defTabSz="1365356" rtl="0" eaLnBrk="1" latinLnBrk="0" hangingPunct="1">
      <a:defRPr sz="1792" kern="1200">
        <a:solidFill>
          <a:schemeClr val="tx1"/>
        </a:solidFill>
        <a:latin typeface="+mn-lt"/>
        <a:ea typeface="+mn-ea"/>
        <a:cs typeface="+mn-cs"/>
      </a:defRPr>
    </a:lvl8pPr>
    <a:lvl9pPr marL="5461422" algn="l" defTabSz="1365356" rtl="0" eaLnBrk="1" latinLnBrk="0" hangingPunct="1">
      <a:defRPr sz="179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F7F88-9E32-464D-A6B7-AA3B1D1B68E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467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2605-2BB9-4A0D-904A-6CA0B313F5DF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8CD8-0B42-422D-BEB0-3958082E3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90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2605-2BB9-4A0D-904A-6CA0B313F5DF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8CD8-0B42-422D-BEB0-3958082E3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861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2605-2BB9-4A0D-904A-6CA0B313F5DF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8CD8-0B42-422D-BEB0-3958082E3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808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711040" y="1264320"/>
            <a:ext cx="8205440" cy="7404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subTitle"/>
          </p:nvPr>
        </p:nvSpPr>
        <p:spPr>
          <a:xfrm>
            <a:off x="609280" y="3803520"/>
            <a:ext cx="10972160" cy="9427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26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5004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2605-2BB9-4A0D-904A-6CA0B313F5DF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8CD8-0B42-422D-BEB0-3958082E3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377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2605-2BB9-4A0D-904A-6CA0B313F5DF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8CD8-0B42-422D-BEB0-3958082E3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47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2605-2BB9-4A0D-904A-6CA0B313F5DF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8CD8-0B42-422D-BEB0-3958082E3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247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2605-2BB9-4A0D-904A-6CA0B313F5DF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8CD8-0B42-422D-BEB0-3958082E3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88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2605-2BB9-4A0D-904A-6CA0B313F5DF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8CD8-0B42-422D-BEB0-3958082E3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02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2605-2BB9-4A0D-904A-6CA0B313F5DF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8CD8-0B42-422D-BEB0-3958082E3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22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2605-2BB9-4A0D-904A-6CA0B313F5DF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8CD8-0B42-422D-BEB0-3958082E3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571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2605-2BB9-4A0D-904A-6CA0B313F5DF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8CD8-0B42-422D-BEB0-3958082E3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9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72605-2BB9-4A0D-904A-6CA0B313F5DF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B8CD8-0B42-422D-BEB0-3958082E3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83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/>
          <a:srcRect t="40321" b="-1"/>
          <a:stretch/>
        </p:blipFill>
        <p:spPr>
          <a:xfrm>
            <a:off x="718457" y="7118354"/>
            <a:ext cx="10646229" cy="813253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130440" y="148856"/>
            <a:ext cx="2376246" cy="9941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Правительство Приморского края</a:t>
            </a:r>
            <a:endParaRPr lang="ru-RU" sz="1351" dirty="0">
              <a:ln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/>
          <a:srcRect l="8299" t="15367" r="5190" b="21161"/>
          <a:stretch/>
        </p:blipFill>
        <p:spPr>
          <a:xfrm>
            <a:off x="0" y="0"/>
            <a:ext cx="1723595" cy="1637414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469571" y="3023680"/>
            <a:ext cx="9437915" cy="36002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социальной выплаты на санаторно-курортное лечение</a:t>
            </a:r>
          </a:p>
        </p:txBody>
      </p:sp>
    </p:spTree>
    <p:extLst>
      <p:ext uri="{BB962C8B-B14F-4D97-AF65-F5344CB8AC3E}">
        <p14:creationId xmlns:p14="http://schemas.microsoft.com/office/powerpoint/2010/main" val="164896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48" y="1983208"/>
            <a:ext cx="6802856" cy="2636921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5630779" y="497305"/>
            <a:ext cx="2887580" cy="1121664"/>
          </a:xfrm>
          <a:prstGeom prst="wedgeRoundRectCallout">
            <a:avLst>
              <a:gd name="adj1" fmla="val -43611"/>
              <a:gd name="adj2" fmla="val 810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33" dirty="0"/>
              <a:t>Введите в поисковой строке адрес портала (</a:t>
            </a:r>
            <a:r>
              <a:rPr lang="en-US" sz="1333" dirty="0"/>
              <a:t>https</a:t>
            </a:r>
            <a:r>
              <a:rPr lang="ru-RU" sz="1333" dirty="0"/>
              <a:t>:</a:t>
            </a:r>
            <a:r>
              <a:rPr lang="en-US" sz="1333" dirty="0"/>
              <a:t>//</a:t>
            </a:r>
            <a:r>
              <a:rPr lang="en-US" sz="1333" dirty="0" err="1"/>
              <a:t>gosuslugi</a:t>
            </a:r>
            <a:r>
              <a:rPr lang="ru-RU" sz="1333" dirty="0"/>
              <a:t>.</a:t>
            </a:r>
            <a:r>
              <a:rPr lang="en-US" sz="1333" dirty="0"/>
              <a:t>primorsky.ru</a:t>
            </a:r>
            <a:r>
              <a:rPr lang="ru-RU" sz="1333" dirty="0"/>
              <a:t>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6"/>
          <a:stretch/>
        </p:blipFill>
        <p:spPr>
          <a:xfrm>
            <a:off x="2887922" y="5342022"/>
            <a:ext cx="2742857" cy="2990653"/>
          </a:xfrm>
          <a:prstGeom prst="rect">
            <a:avLst/>
          </a:prstGeom>
        </p:spPr>
      </p:pic>
      <p:sp>
        <p:nvSpPr>
          <p:cNvPr id="9" name="Блок-схема: узел 8"/>
          <p:cNvSpPr/>
          <p:nvPr/>
        </p:nvSpPr>
        <p:spPr>
          <a:xfrm>
            <a:off x="4716379" y="914400"/>
            <a:ext cx="609600" cy="609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84" dirty="0"/>
              <a:t>1</a:t>
            </a:r>
            <a:endParaRPr lang="ru-RU" sz="3584" dirty="0"/>
          </a:p>
        </p:txBody>
      </p:sp>
      <p:sp>
        <p:nvSpPr>
          <p:cNvPr id="10" name="Блок-схема: узел 9"/>
          <p:cNvSpPr/>
          <p:nvPr/>
        </p:nvSpPr>
        <p:spPr>
          <a:xfrm>
            <a:off x="6096000" y="6892757"/>
            <a:ext cx="609600" cy="609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84" dirty="0"/>
              <a:t>2</a:t>
            </a:r>
            <a:endParaRPr lang="ru-RU" sz="3584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7844590" y="5928693"/>
            <a:ext cx="1973180" cy="1394379"/>
          </a:xfrm>
          <a:prstGeom prst="wedgeRoundRectCallout">
            <a:avLst>
              <a:gd name="adj1" fmla="val -167638"/>
              <a:gd name="adj2" fmla="val 70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Нажмите кнопку «Войти».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9" t="4178" r="10607" b="2513"/>
          <a:stretch/>
        </p:blipFill>
        <p:spPr>
          <a:xfrm>
            <a:off x="5630776" y="8962927"/>
            <a:ext cx="4908885" cy="6554400"/>
          </a:xfrm>
          <a:prstGeom prst="rect">
            <a:avLst/>
          </a:prstGeom>
        </p:spPr>
      </p:pic>
      <p:sp>
        <p:nvSpPr>
          <p:cNvPr id="13" name="Блок-схема: узел 12"/>
          <p:cNvSpPr/>
          <p:nvPr/>
        </p:nvSpPr>
        <p:spPr>
          <a:xfrm>
            <a:off x="2743200" y="12240127"/>
            <a:ext cx="609600" cy="609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84" dirty="0"/>
              <a:t>3</a:t>
            </a: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2213811" y="10780298"/>
            <a:ext cx="2518611" cy="993327"/>
          </a:xfrm>
          <a:prstGeom prst="wedgeRoundRectCallout">
            <a:avLst>
              <a:gd name="adj1" fmla="val 83013"/>
              <a:gd name="adj2" fmla="val 291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Введите логин и пароль, нажмите кнопку «Войти».</a:t>
            </a:r>
          </a:p>
        </p:txBody>
      </p:sp>
    </p:spTree>
    <p:extLst>
      <p:ext uri="{BB962C8B-B14F-4D97-AF65-F5344CB8AC3E}">
        <p14:creationId xmlns:p14="http://schemas.microsoft.com/office/powerpoint/2010/main" val="205254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3"/>
          <p:cNvPicPr/>
          <p:nvPr/>
        </p:nvPicPr>
        <p:blipFill>
          <a:blip r:embed="rId2"/>
          <a:stretch/>
        </p:blipFill>
        <p:spPr>
          <a:xfrm>
            <a:off x="2004960" y="538560"/>
            <a:ext cx="7869600" cy="991680"/>
          </a:xfrm>
          <a:prstGeom prst="rect">
            <a:avLst/>
          </a:prstGeom>
          <a:ln>
            <a:noFill/>
          </a:ln>
        </p:spPr>
      </p:pic>
      <p:sp>
        <p:nvSpPr>
          <p:cNvPr id="54" name="CustomShape 1"/>
          <p:cNvSpPr/>
          <p:nvPr/>
        </p:nvSpPr>
        <p:spPr>
          <a:xfrm>
            <a:off x="5330400" y="1834080"/>
            <a:ext cx="609120" cy="609120"/>
          </a:xfrm>
          <a:prstGeom prst="flowChartConnector">
            <a:avLst/>
          </a:prstGeom>
          <a:ln cap="rnd">
            <a:solidFill>
              <a:srgbClr val="2E3E0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584" spc="-1">
                <a:solidFill>
                  <a:srgbClr val="FFFFFF"/>
                </a:solidFill>
                <a:latin typeface="Century Gothic"/>
              </a:rPr>
              <a:t>4</a:t>
            </a:r>
            <a:endParaRPr lang="ru-RU" sz="3584" spc="-1">
              <a:latin typeface="Arial"/>
            </a:endParaRPr>
          </a:p>
        </p:txBody>
      </p:sp>
      <p:sp>
        <p:nvSpPr>
          <p:cNvPr id="55" name="CustomShape 2"/>
          <p:cNvSpPr/>
          <p:nvPr/>
        </p:nvSpPr>
        <p:spPr>
          <a:xfrm>
            <a:off x="6471840" y="1990080"/>
            <a:ext cx="2849280" cy="906720"/>
          </a:xfrm>
          <a:prstGeom prst="wedgeRoundRectCallout">
            <a:avLst>
              <a:gd name="adj1" fmla="val -8681"/>
              <a:gd name="adj2" fmla="val -96943"/>
              <a:gd name="adj3" fmla="val 16667"/>
            </a:avLst>
          </a:prstGeom>
          <a:ln cap="rnd">
            <a:solidFill>
              <a:srgbClr val="2E3E0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spc="-1">
                <a:solidFill>
                  <a:srgbClr val="FFFFFF"/>
                </a:solidFill>
                <a:latin typeface="Century Gothic"/>
              </a:rPr>
              <a:t>Введите в строке поиска «санаторно-курортное» и нажмите на лупу</a:t>
            </a:r>
            <a:endParaRPr lang="ru-RU" sz="1600" spc="-1">
              <a:latin typeface="Arial"/>
            </a:endParaRPr>
          </a:p>
        </p:txBody>
      </p:sp>
      <p:sp>
        <p:nvSpPr>
          <p:cNvPr id="56" name="CustomShape 3"/>
          <p:cNvSpPr/>
          <p:nvPr/>
        </p:nvSpPr>
        <p:spPr>
          <a:xfrm>
            <a:off x="4857120" y="5205600"/>
            <a:ext cx="609120" cy="609120"/>
          </a:xfrm>
          <a:prstGeom prst="flowChartConnector">
            <a:avLst/>
          </a:prstGeom>
          <a:ln cap="rnd">
            <a:solidFill>
              <a:srgbClr val="2E3E0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584" spc="-1">
                <a:solidFill>
                  <a:srgbClr val="FFFFFF"/>
                </a:solidFill>
                <a:latin typeface="Century Gothic"/>
              </a:rPr>
              <a:t>5</a:t>
            </a:r>
            <a:endParaRPr lang="ru-RU" sz="3584" spc="-1">
              <a:latin typeface="Arial"/>
            </a:endParaRPr>
          </a:p>
        </p:txBody>
      </p:sp>
      <p:sp>
        <p:nvSpPr>
          <p:cNvPr id="57" name="CustomShape 4"/>
          <p:cNvSpPr/>
          <p:nvPr/>
        </p:nvSpPr>
        <p:spPr>
          <a:xfrm>
            <a:off x="5917920" y="5205600"/>
            <a:ext cx="2778240" cy="816480"/>
          </a:xfrm>
          <a:prstGeom prst="wedgeRoundRectCallout">
            <a:avLst>
              <a:gd name="adj1" fmla="val -39864"/>
              <a:gd name="adj2" fmla="val -79812"/>
              <a:gd name="adj3" fmla="val 16667"/>
            </a:avLst>
          </a:prstGeom>
          <a:ln cap="rnd">
            <a:solidFill>
              <a:srgbClr val="2E3E0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spc="-1">
                <a:solidFill>
                  <a:srgbClr val="FFFFFF"/>
                </a:solidFill>
                <a:latin typeface="Century Gothic"/>
              </a:rPr>
              <a:t>Выберите услугу</a:t>
            </a:r>
            <a:endParaRPr lang="ru-RU" sz="1600" spc="-1">
              <a:latin typeface="Arial"/>
            </a:endParaRPr>
          </a:p>
        </p:txBody>
      </p:sp>
      <p:pic>
        <p:nvPicPr>
          <p:cNvPr id="58" name="Рисунок 9"/>
          <p:cNvPicPr/>
          <p:nvPr/>
        </p:nvPicPr>
        <p:blipFill>
          <a:blip r:embed="rId3"/>
          <a:srcRect l="78248" t="45517"/>
          <a:stretch/>
        </p:blipFill>
        <p:spPr>
          <a:xfrm>
            <a:off x="7105920" y="6365280"/>
            <a:ext cx="3517440" cy="3680160"/>
          </a:xfrm>
          <a:prstGeom prst="rect">
            <a:avLst/>
          </a:prstGeom>
          <a:ln>
            <a:noFill/>
          </a:ln>
        </p:spPr>
      </p:pic>
      <p:sp>
        <p:nvSpPr>
          <p:cNvPr id="59" name="CustomShape 5"/>
          <p:cNvSpPr/>
          <p:nvPr/>
        </p:nvSpPr>
        <p:spPr>
          <a:xfrm>
            <a:off x="4093440" y="6776640"/>
            <a:ext cx="2746080" cy="1539360"/>
          </a:xfrm>
          <a:prstGeom prst="wedgeRoundRectCallout">
            <a:avLst>
              <a:gd name="adj1" fmla="val 62938"/>
              <a:gd name="adj2" fmla="val 78308"/>
              <a:gd name="adj3" fmla="val 16667"/>
            </a:avLst>
          </a:prstGeom>
          <a:ln cap="rnd">
            <a:solidFill>
              <a:srgbClr val="2E3E0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spc="-1">
                <a:solidFill>
                  <a:srgbClr val="FFFFFF"/>
                </a:solidFill>
                <a:latin typeface="Century Gothic"/>
              </a:rPr>
              <a:t>Ознакомьтесь с инструкцией об услуге, необходимых документах и нажмите кнопку «Получить услугу»</a:t>
            </a:r>
            <a:endParaRPr lang="ru-RU" sz="1600" spc="-1">
              <a:latin typeface="Arial"/>
            </a:endParaRPr>
          </a:p>
        </p:txBody>
      </p:sp>
      <p:sp>
        <p:nvSpPr>
          <p:cNvPr id="60" name="CustomShape 6"/>
          <p:cNvSpPr/>
          <p:nvPr/>
        </p:nvSpPr>
        <p:spPr>
          <a:xfrm>
            <a:off x="3140160" y="7102560"/>
            <a:ext cx="609120" cy="609120"/>
          </a:xfrm>
          <a:prstGeom prst="flowChartConnector">
            <a:avLst/>
          </a:prstGeom>
          <a:ln cap="rnd">
            <a:solidFill>
              <a:srgbClr val="2E3E0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584" spc="-1">
                <a:solidFill>
                  <a:srgbClr val="FFFFFF"/>
                </a:solidFill>
                <a:latin typeface="Century Gothic"/>
              </a:rPr>
              <a:t>6</a:t>
            </a:r>
            <a:endParaRPr lang="ru-RU" sz="3584" spc="-1">
              <a:latin typeface="Arial"/>
            </a:endParaRPr>
          </a:p>
        </p:txBody>
      </p:sp>
      <p:pic>
        <p:nvPicPr>
          <p:cNvPr id="61" name="Рисунок 12"/>
          <p:cNvPicPr/>
          <p:nvPr/>
        </p:nvPicPr>
        <p:blipFill>
          <a:blip r:embed="rId4"/>
          <a:srcRect t="17097" r="714"/>
          <a:stretch/>
        </p:blipFill>
        <p:spPr>
          <a:xfrm>
            <a:off x="1698240" y="10944960"/>
            <a:ext cx="8437920" cy="3005280"/>
          </a:xfrm>
          <a:prstGeom prst="rect">
            <a:avLst/>
          </a:prstGeom>
          <a:ln>
            <a:noFill/>
          </a:ln>
        </p:spPr>
      </p:pic>
      <p:sp>
        <p:nvSpPr>
          <p:cNvPr id="62" name="CustomShape 7"/>
          <p:cNvSpPr/>
          <p:nvPr/>
        </p:nvSpPr>
        <p:spPr>
          <a:xfrm>
            <a:off x="1660800" y="13340640"/>
            <a:ext cx="670560" cy="609120"/>
          </a:xfrm>
          <a:prstGeom prst="flowChartConnector">
            <a:avLst/>
          </a:prstGeom>
          <a:ln cap="rnd">
            <a:solidFill>
              <a:srgbClr val="2E3E0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584" spc="-1">
                <a:solidFill>
                  <a:srgbClr val="FFFFFF"/>
                </a:solidFill>
                <a:latin typeface="Century Gothic"/>
              </a:rPr>
              <a:t>7</a:t>
            </a:r>
            <a:endParaRPr lang="ru-RU" sz="3584" spc="-1">
              <a:latin typeface="Arial"/>
            </a:endParaRPr>
          </a:p>
        </p:txBody>
      </p:sp>
      <p:sp>
        <p:nvSpPr>
          <p:cNvPr id="63" name="CustomShape 8"/>
          <p:cNvSpPr/>
          <p:nvPr/>
        </p:nvSpPr>
        <p:spPr>
          <a:xfrm>
            <a:off x="1728480" y="12246240"/>
            <a:ext cx="473280" cy="401760"/>
          </a:xfrm>
          <a:prstGeom prst="rect">
            <a:avLst/>
          </a:prstGeom>
          <a:ln cap="rnd">
            <a:solidFill>
              <a:srgbClr val="2E3E0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" name="CustomShape 9"/>
          <p:cNvSpPr/>
          <p:nvPr/>
        </p:nvSpPr>
        <p:spPr>
          <a:xfrm>
            <a:off x="1698240" y="14316000"/>
            <a:ext cx="8612640" cy="816480"/>
          </a:xfrm>
          <a:prstGeom prst="wedgeRoundRectCallout">
            <a:avLst>
              <a:gd name="adj1" fmla="val 33632"/>
              <a:gd name="adj2" fmla="val -107580"/>
              <a:gd name="adj3" fmla="val 16667"/>
            </a:avLst>
          </a:prstGeom>
          <a:ln cap="rnd">
            <a:solidFill>
              <a:srgbClr val="2E3E0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spc="-1">
                <a:solidFill>
                  <a:srgbClr val="FFFFFF"/>
                </a:solidFill>
                <a:latin typeface="Century Gothic"/>
              </a:rPr>
              <a:t>Ознакомьтесь с информацией и поставьте отметку о том, что Вы даете свое подтверждение и согласие по вышеперечисленным пунктам и нажмите кнопку «Далее».</a:t>
            </a:r>
            <a:endParaRPr lang="ru-RU" sz="1600" spc="-1">
              <a:latin typeface="Arial"/>
            </a:endParaRPr>
          </a:p>
        </p:txBody>
      </p:sp>
      <p:pic>
        <p:nvPicPr>
          <p:cNvPr id="65" name="Рисунок 64"/>
          <p:cNvPicPr/>
          <p:nvPr/>
        </p:nvPicPr>
        <p:blipFill>
          <a:blip r:embed="rId5"/>
          <a:stretch/>
        </p:blipFill>
        <p:spPr>
          <a:xfrm>
            <a:off x="1524480" y="3360000"/>
            <a:ext cx="9143520" cy="13392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210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4"/>
          <p:cNvPicPr/>
          <p:nvPr/>
        </p:nvPicPr>
        <p:blipFill>
          <a:blip r:embed="rId2"/>
          <a:srcRect l="1257" t="2581" r="2723" b="324"/>
          <a:stretch/>
        </p:blipFill>
        <p:spPr>
          <a:xfrm>
            <a:off x="1665600" y="153600"/>
            <a:ext cx="8051520" cy="4268640"/>
          </a:xfrm>
          <a:prstGeom prst="rect">
            <a:avLst/>
          </a:prstGeom>
          <a:ln>
            <a:noFill/>
          </a:ln>
        </p:spPr>
      </p:pic>
      <p:sp>
        <p:nvSpPr>
          <p:cNvPr id="39" name="CustomShape 1"/>
          <p:cNvSpPr/>
          <p:nvPr/>
        </p:nvSpPr>
        <p:spPr>
          <a:xfrm>
            <a:off x="3395520" y="2551680"/>
            <a:ext cx="608640" cy="608640"/>
          </a:xfrm>
          <a:prstGeom prst="flowChartConnector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584" spc="-1">
                <a:solidFill>
                  <a:srgbClr val="FFFFFF"/>
                </a:solidFill>
                <a:latin typeface="Calibri"/>
                <a:ea typeface="DejaVu Sans"/>
              </a:rPr>
              <a:t>8</a:t>
            </a:r>
            <a:endParaRPr lang="ru-RU" sz="3584" spc="-1">
              <a:latin typeface="Arial"/>
            </a:endParaRPr>
          </a:p>
        </p:txBody>
      </p:sp>
      <p:sp>
        <p:nvSpPr>
          <p:cNvPr id="40" name="CustomShape 2"/>
          <p:cNvSpPr/>
          <p:nvPr/>
        </p:nvSpPr>
        <p:spPr>
          <a:xfrm>
            <a:off x="4005120" y="1672800"/>
            <a:ext cx="5372160" cy="1182720"/>
          </a:xfrm>
          <a:prstGeom prst="wedgeRoundRectCallout">
            <a:avLst>
              <a:gd name="adj1" fmla="val 34286"/>
              <a:gd name="adj2" fmla="val -103408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spc="-1">
                <a:solidFill>
                  <a:srgbClr val="FFFFFF"/>
                </a:solidFill>
                <a:latin typeface="Calibri"/>
                <a:ea typeface="DejaVu Sans"/>
              </a:rPr>
              <a:t>Из выпадающего списка выберите отделение «Центр социальной поддержки населения» по месту Вашей регистрации (месту жительства)</a:t>
            </a:r>
            <a:endParaRPr lang="ru-RU" sz="1600" spc="-1">
              <a:latin typeface="Arial"/>
            </a:endParaRPr>
          </a:p>
        </p:txBody>
      </p:sp>
      <p:pic>
        <p:nvPicPr>
          <p:cNvPr id="41" name="Рисунок 8"/>
          <p:cNvPicPr/>
          <p:nvPr/>
        </p:nvPicPr>
        <p:blipFill>
          <a:blip r:embed="rId3"/>
          <a:srcRect b="30146"/>
          <a:stretch/>
        </p:blipFill>
        <p:spPr>
          <a:xfrm>
            <a:off x="1665600" y="4423200"/>
            <a:ext cx="8519040" cy="2480160"/>
          </a:xfrm>
          <a:prstGeom prst="rect">
            <a:avLst/>
          </a:prstGeom>
          <a:ln>
            <a:noFill/>
          </a:ln>
        </p:spPr>
      </p:pic>
      <p:sp>
        <p:nvSpPr>
          <p:cNvPr id="42" name="CustomShape 3"/>
          <p:cNvSpPr/>
          <p:nvPr/>
        </p:nvSpPr>
        <p:spPr>
          <a:xfrm>
            <a:off x="5316480" y="4894560"/>
            <a:ext cx="608640" cy="608640"/>
          </a:xfrm>
          <a:prstGeom prst="flowChartConnector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584" spc="-1">
                <a:solidFill>
                  <a:srgbClr val="FFFFFF"/>
                </a:solidFill>
                <a:latin typeface="Calibri"/>
                <a:ea typeface="DejaVu Sans"/>
              </a:rPr>
              <a:t>9</a:t>
            </a:r>
            <a:endParaRPr lang="ru-RU" sz="3584" spc="-1">
              <a:latin typeface="Arial"/>
            </a:endParaRPr>
          </a:p>
        </p:txBody>
      </p:sp>
      <p:sp>
        <p:nvSpPr>
          <p:cNvPr id="43" name="CustomShape 4"/>
          <p:cNvSpPr/>
          <p:nvPr/>
        </p:nvSpPr>
        <p:spPr>
          <a:xfrm>
            <a:off x="6180960" y="4735200"/>
            <a:ext cx="2813280" cy="1090560"/>
          </a:xfrm>
          <a:prstGeom prst="wedgeRoundRectCallout">
            <a:avLst>
              <a:gd name="adj1" fmla="val 43120"/>
              <a:gd name="adj2" fmla="val -91960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spc="-1">
                <a:solidFill>
                  <a:srgbClr val="FFFFFF"/>
                </a:solidFill>
                <a:latin typeface="Calibri"/>
                <a:ea typeface="DejaVu Sans"/>
              </a:rPr>
              <a:t>Персональная информация о заявителе, в том числе паспорт, заполняется автоматически</a:t>
            </a:r>
            <a:endParaRPr lang="ru-RU" sz="1600" spc="-1">
              <a:latin typeface="Arial"/>
            </a:endParaRPr>
          </a:p>
        </p:txBody>
      </p:sp>
      <p:sp>
        <p:nvSpPr>
          <p:cNvPr id="44" name="CustomShape 5"/>
          <p:cNvSpPr/>
          <p:nvPr/>
        </p:nvSpPr>
        <p:spPr>
          <a:xfrm>
            <a:off x="5987040" y="6767520"/>
            <a:ext cx="3504480" cy="816000"/>
          </a:xfrm>
          <a:prstGeom prst="wedgeRoundRectCallout">
            <a:avLst>
              <a:gd name="adj1" fmla="val -33775"/>
              <a:gd name="adj2" fmla="val 118036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spc="-1">
                <a:solidFill>
                  <a:srgbClr val="FFFFFF"/>
                </a:solidFill>
                <a:latin typeface="Calibri"/>
                <a:ea typeface="DejaVu Sans"/>
              </a:rPr>
              <a:t>Выберите статус лица </a:t>
            </a:r>
            <a:endParaRPr lang="ru-RU" sz="1600" spc="-1">
              <a:latin typeface="Arial"/>
            </a:endParaRPr>
          </a:p>
        </p:txBody>
      </p:sp>
      <p:sp>
        <p:nvSpPr>
          <p:cNvPr id="45" name="CustomShape 6"/>
          <p:cNvSpPr/>
          <p:nvPr/>
        </p:nvSpPr>
        <p:spPr>
          <a:xfrm>
            <a:off x="1908000" y="5664000"/>
            <a:ext cx="1727520" cy="28752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7"/>
          <p:cNvSpPr/>
          <p:nvPr/>
        </p:nvSpPr>
        <p:spPr>
          <a:xfrm>
            <a:off x="1908000" y="4992000"/>
            <a:ext cx="1727520" cy="28752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8"/>
          <p:cNvSpPr/>
          <p:nvPr/>
        </p:nvSpPr>
        <p:spPr>
          <a:xfrm>
            <a:off x="1908000" y="6336000"/>
            <a:ext cx="1727520" cy="28752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8" name="Рисунок 47"/>
          <p:cNvPicPr/>
          <p:nvPr/>
        </p:nvPicPr>
        <p:blipFill>
          <a:blip r:embed="rId4"/>
          <a:stretch/>
        </p:blipFill>
        <p:spPr>
          <a:xfrm>
            <a:off x="1244640" y="8176320"/>
            <a:ext cx="9143040" cy="8319840"/>
          </a:xfrm>
          <a:prstGeom prst="rect">
            <a:avLst/>
          </a:prstGeom>
          <a:ln>
            <a:noFill/>
          </a:ln>
        </p:spPr>
      </p:pic>
      <p:sp>
        <p:nvSpPr>
          <p:cNvPr id="49" name="CustomShape 9"/>
          <p:cNvSpPr/>
          <p:nvPr/>
        </p:nvSpPr>
        <p:spPr>
          <a:xfrm>
            <a:off x="4851360" y="7008000"/>
            <a:ext cx="704640" cy="768000"/>
          </a:xfrm>
          <a:prstGeom prst="flowChartConnector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/>
            <a:r>
              <a:rPr lang="ru-RU" sz="1600" spc="-1">
                <a:solidFill>
                  <a:srgbClr val="FFFFFF"/>
                </a:solidFill>
                <a:latin typeface="Arial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73646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6245280" y="1572960"/>
            <a:ext cx="4302720" cy="1211040"/>
          </a:xfrm>
          <a:prstGeom prst="wedgeRoundRectCallout">
            <a:avLst>
              <a:gd name="adj1" fmla="val -74256"/>
              <a:gd name="adj2" fmla="val 100246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spc="-1">
                <a:solidFill>
                  <a:srgbClr val="FFFFFF"/>
                </a:solidFill>
                <a:latin typeface="Calibri"/>
                <a:ea typeface="DejaVu Sans"/>
              </a:rPr>
              <a:t>Выберите удобный для Вас способ уведомления</a:t>
            </a:r>
            <a:endParaRPr lang="ru-RU" sz="1600" spc="-1">
              <a:latin typeface="Arial"/>
            </a:endParaRPr>
          </a:p>
        </p:txBody>
      </p:sp>
      <p:sp>
        <p:nvSpPr>
          <p:cNvPr id="38" name="CustomShape 2"/>
          <p:cNvSpPr/>
          <p:nvPr/>
        </p:nvSpPr>
        <p:spPr>
          <a:xfrm>
            <a:off x="4404000" y="6912480"/>
            <a:ext cx="800640" cy="863520"/>
          </a:xfrm>
          <a:prstGeom prst="flowChartConnector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67" spc="-1">
                <a:solidFill>
                  <a:srgbClr val="FFFFFF"/>
                </a:solidFill>
                <a:latin typeface="Arial"/>
                <a:ea typeface="DejaVu Sans"/>
              </a:rPr>
              <a:t>12</a:t>
            </a:r>
            <a:endParaRPr lang="ru-RU" sz="1867" spc="-1">
              <a:latin typeface="Arial"/>
            </a:endParaRPr>
          </a:p>
        </p:txBody>
      </p:sp>
      <p:sp>
        <p:nvSpPr>
          <p:cNvPr id="39" name="CustomShape 3"/>
          <p:cNvSpPr/>
          <p:nvPr/>
        </p:nvSpPr>
        <p:spPr>
          <a:xfrm>
            <a:off x="6228000" y="7296000"/>
            <a:ext cx="3915840" cy="1377600"/>
          </a:xfrm>
          <a:prstGeom prst="wedgeRoundRectCallout">
            <a:avLst>
              <a:gd name="adj1" fmla="val -80768"/>
              <a:gd name="adj2" fmla="val 35916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spc="-1">
                <a:solidFill>
                  <a:srgbClr val="FFFFFF"/>
                </a:solidFill>
                <a:latin typeface="Calibri"/>
                <a:ea typeface="DejaVu Sans"/>
              </a:rPr>
              <a:t>Проставьте отметку, что Вы ознакомлены с перечисленными пунктами и нажмите копку далее</a:t>
            </a:r>
            <a:endParaRPr lang="ru-RU" sz="1600" spc="-1">
              <a:latin typeface="Arial"/>
            </a:endParaRPr>
          </a:p>
        </p:txBody>
      </p:sp>
      <p:pic>
        <p:nvPicPr>
          <p:cNvPr id="40" name="Рисунок 39"/>
          <p:cNvPicPr/>
          <p:nvPr/>
        </p:nvPicPr>
        <p:blipFill>
          <a:blip r:embed="rId2"/>
          <a:stretch/>
        </p:blipFill>
        <p:spPr>
          <a:xfrm>
            <a:off x="1404960" y="3728640"/>
            <a:ext cx="9143040" cy="2511360"/>
          </a:xfrm>
          <a:prstGeom prst="rect">
            <a:avLst/>
          </a:prstGeom>
          <a:ln>
            <a:noFill/>
          </a:ln>
        </p:spPr>
      </p:pic>
      <p:pic>
        <p:nvPicPr>
          <p:cNvPr id="41" name="Рисунок 40"/>
          <p:cNvPicPr/>
          <p:nvPr/>
        </p:nvPicPr>
        <p:blipFill>
          <a:blip r:embed="rId3"/>
          <a:stretch/>
        </p:blipFill>
        <p:spPr>
          <a:xfrm>
            <a:off x="1524960" y="9180480"/>
            <a:ext cx="9143040" cy="3779520"/>
          </a:xfrm>
          <a:prstGeom prst="rect">
            <a:avLst/>
          </a:prstGeom>
          <a:ln>
            <a:noFill/>
          </a:ln>
        </p:spPr>
      </p:pic>
      <p:sp>
        <p:nvSpPr>
          <p:cNvPr id="42" name="CustomShape 4"/>
          <p:cNvSpPr/>
          <p:nvPr/>
        </p:nvSpPr>
        <p:spPr>
          <a:xfrm>
            <a:off x="4658400" y="1920000"/>
            <a:ext cx="801600" cy="896640"/>
          </a:xfrm>
          <a:prstGeom prst="flowChartConnector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67" spc="-1">
                <a:solidFill>
                  <a:srgbClr val="FFFFFF"/>
                </a:solidFill>
                <a:latin typeface="Arial"/>
                <a:ea typeface="DejaVu Sans"/>
              </a:rPr>
              <a:t>11</a:t>
            </a:r>
            <a:endParaRPr lang="ru-RU" sz="1867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556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7529760" y="155040"/>
            <a:ext cx="2506080" cy="1256160"/>
          </a:xfrm>
          <a:prstGeom prst="wedgeRoundRectCallout">
            <a:avLst>
              <a:gd name="adj1" fmla="val -74026"/>
              <a:gd name="adj2" fmla="val 46731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spc="-1">
                <a:solidFill>
                  <a:srgbClr val="FFFFFF"/>
                </a:solidFill>
                <a:latin typeface="Calibri"/>
                <a:ea typeface="DejaVu Sans"/>
              </a:rPr>
              <a:t>Прикрепите скан-копии необходимых документов</a:t>
            </a:r>
            <a:endParaRPr lang="ru-RU" sz="1600" spc="-1">
              <a:latin typeface="Arial"/>
            </a:endParaRPr>
          </a:p>
        </p:txBody>
      </p:sp>
      <p:sp>
        <p:nvSpPr>
          <p:cNvPr id="39" name="CustomShape 2"/>
          <p:cNvSpPr/>
          <p:nvPr/>
        </p:nvSpPr>
        <p:spPr>
          <a:xfrm>
            <a:off x="5748000" y="576000"/>
            <a:ext cx="767520" cy="67152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67" spc="-1">
                <a:solidFill>
                  <a:srgbClr val="000000"/>
                </a:solidFill>
                <a:latin typeface="Arial"/>
                <a:ea typeface="DejaVu Sans"/>
              </a:rPr>
              <a:t>13</a:t>
            </a:r>
            <a:endParaRPr lang="ru-RU" sz="1867" spc="-1">
              <a:latin typeface="Arial"/>
            </a:endParaRPr>
          </a:p>
        </p:txBody>
      </p:sp>
      <p:pic>
        <p:nvPicPr>
          <p:cNvPr id="40" name="Рисунок 39"/>
          <p:cNvPicPr/>
          <p:nvPr/>
        </p:nvPicPr>
        <p:blipFill>
          <a:blip r:embed="rId2"/>
          <a:stretch/>
        </p:blipFill>
        <p:spPr>
          <a:xfrm>
            <a:off x="1524960" y="8064000"/>
            <a:ext cx="9143040" cy="7911840"/>
          </a:xfrm>
          <a:prstGeom prst="rect">
            <a:avLst/>
          </a:prstGeom>
          <a:ln>
            <a:noFill/>
          </a:ln>
        </p:spPr>
      </p:pic>
      <p:pic>
        <p:nvPicPr>
          <p:cNvPr id="41" name="Рисунок 40"/>
          <p:cNvPicPr/>
          <p:nvPr/>
        </p:nvPicPr>
        <p:blipFill>
          <a:blip r:embed="rId3"/>
          <a:stretch/>
        </p:blipFill>
        <p:spPr>
          <a:xfrm>
            <a:off x="1524000" y="2126880"/>
            <a:ext cx="9143520" cy="58219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633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2100000" y="11808000"/>
            <a:ext cx="768000" cy="767520"/>
          </a:xfrm>
          <a:prstGeom prst="flowChartConnector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>
            <a:noAutofit/>
          </a:bodyPr>
          <a:lstStyle/>
          <a:p>
            <a:r>
              <a:rPr lang="ru-RU" sz="1867" spc="-1">
                <a:solidFill>
                  <a:srgbClr val="FFFFFF"/>
                </a:solidFill>
                <a:latin typeface="Arial"/>
              </a:rPr>
              <a:t>14</a:t>
            </a:r>
            <a:endParaRPr lang="ru-RU" sz="1867" spc="-1">
              <a:latin typeface="Arial"/>
            </a:endParaRPr>
          </a:p>
        </p:txBody>
      </p:sp>
      <p:sp>
        <p:nvSpPr>
          <p:cNvPr id="39" name="CustomShape 2"/>
          <p:cNvSpPr/>
          <p:nvPr/>
        </p:nvSpPr>
        <p:spPr>
          <a:xfrm>
            <a:off x="3924000" y="14388480"/>
            <a:ext cx="768000" cy="715680"/>
          </a:xfrm>
          <a:prstGeom prst="flowChartConnector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>
            <a:noAutofit/>
          </a:bodyPr>
          <a:lstStyle/>
          <a:p>
            <a:r>
              <a:rPr lang="ru-RU" sz="1867" spc="-1">
                <a:solidFill>
                  <a:srgbClr val="FFFFFF"/>
                </a:solidFill>
                <a:latin typeface="Arial"/>
              </a:rPr>
              <a:t>15</a:t>
            </a:r>
            <a:endParaRPr lang="ru-RU" sz="1867" spc="-1">
              <a:latin typeface="Arial"/>
            </a:endParaRPr>
          </a:p>
        </p:txBody>
      </p:sp>
      <p:sp>
        <p:nvSpPr>
          <p:cNvPr id="40" name="CustomShape 3"/>
          <p:cNvSpPr/>
          <p:nvPr/>
        </p:nvSpPr>
        <p:spPr>
          <a:xfrm>
            <a:off x="5172000" y="14496000"/>
            <a:ext cx="2602080" cy="815520"/>
          </a:xfrm>
          <a:prstGeom prst="wedgeRoundRectCallout">
            <a:avLst>
              <a:gd name="adj1" fmla="val 91667"/>
              <a:gd name="adj2" fmla="val -55659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333" spc="-1">
                <a:solidFill>
                  <a:srgbClr val="FFFFFF"/>
                </a:solidFill>
                <a:latin typeface="Calibri"/>
                <a:ea typeface="DejaVu Sans"/>
              </a:rPr>
              <a:t>Нажмите кнопку «Подписать и отправить»</a:t>
            </a:r>
            <a:endParaRPr lang="ru-RU" sz="1333" spc="-1">
              <a:latin typeface="Arial"/>
            </a:endParaRPr>
          </a:p>
        </p:txBody>
      </p:sp>
      <p:sp>
        <p:nvSpPr>
          <p:cNvPr id="41" name="CustomShape 4"/>
          <p:cNvSpPr/>
          <p:nvPr/>
        </p:nvSpPr>
        <p:spPr>
          <a:xfrm>
            <a:off x="3060000" y="11694240"/>
            <a:ext cx="3059040" cy="815520"/>
          </a:xfrm>
          <a:prstGeom prst="wedgeRoundRectCallout">
            <a:avLst>
              <a:gd name="adj1" fmla="val -30377"/>
              <a:gd name="adj2" fmla="val 88930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333" spc="-1">
                <a:solidFill>
                  <a:srgbClr val="FFFFFF"/>
                </a:solidFill>
                <a:latin typeface="Calibri"/>
                <a:ea typeface="DejaVu Sans"/>
              </a:rPr>
              <a:t>Если необходимо проверить сведения или внести изменения нажмите кнопку «Назад»</a:t>
            </a:r>
            <a:endParaRPr lang="ru-RU" sz="1333" spc="-1">
              <a:latin typeface="Arial"/>
            </a:endParaRPr>
          </a:p>
        </p:txBody>
      </p:sp>
      <p:sp>
        <p:nvSpPr>
          <p:cNvPr id="42" name="CustomShape 5"/>
          <p:cNvSpPr/>
          <p:nvPr/>
        </p:nvSpPr>
        <p:spPr>
          <a:xfrm>
            <a:off x="7572000" y="662880"/>
            <a:ext cx="2506080" cy="1256160"/>
          </a:xfrm>
          <a:prstGeom prst="wedgeRoundRectCallout">
            <a:avLst>
              <a:gd name="adj1" fmla="val -74026"/>
              <a:gd name="adj2" fmla="val 46731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spc="-1">
                <a:solidFill>
                  <a:srgbClr val="FFFFFF"/>
                </a:solidFill>
                <a:latin typeface="Calibri"/>
                <a:ea typeface="DejaVu Sans"/>
              </a:rPr>
              <a:t>Прикрепите скан-копии необходимых документов</a:t>
            </a:r>
            <a:endParaRPr lang="ru-RU" sz="1600" spc="-1">
              <a:latin typeface="Arial"/>
            </a:endParaRPr>
          </a:p>
        </p:txBody>
      </p:sp>
      <p:pic>
        <p:nvPicPr>
          <p:cNvPr id="43" name="Рисунок 42"/>
          <p:cNvPicPr/>
          <p:nvPr/>
        </p:nvPicPr>
        <p:blipFill>
          <a:blip r:embed="rId2"/>
          <a:stretch/>
        </p:blipFill>
        <p:spPr>
          <a:xfrm>
            <a:off x="1524000" y="2143200"/>
            <a:ext cx="9143040" cy="6688320"/>
          </a:xfrm>
          <a:prstGeom prst="rect">
            <a:avLst/>
          </a:prstGeom>
          <a:ln>
            <a:noFill/>
          </a:ln>
        </p:spPr>
      </p:pic>
      <p:pic>
        <p:nvPicPr>
          <p:cNvPr id="44" name="Рисунок 43"/>
          <p:cNvPicPr/>
          <p:nvPr/>
        </p:nvPicPr>
        <p:blipFill>
          <a:blip r:embed="rId3"/>
          <a:stretch/>
        </p:blipFill>
        <p:spPr>
          <a:xfrm>
            <a:off x="1544160" y="8443200"/>
            <a:ext cx="9143040" cy="3250560"/>
          </a:xfrm>
          <a:prstGeom prst="rect">
            <a:avLst/>
          </a:prstGeom>
          <a:ln>
            <a:noFill/>
          </a:ln>
        </p:spPr>
      </p:pic>
      <p:pic>
        <p:nvPicPr>
          <p:cNvPr id="45" name="Рисунок 44"/>
          <p:cNvPicPr/>
          <p:nvPr/>
        </p:nvPicPr>
        <p:blipFill>
          <a:blip r:embed="rId4"/>
          <a:stretch/>
        </p:blipFill>
        <p:spPr>
          <a:xfrm>
            <a:off x="1544160" y="12901920"/>
            <a:ext cx="9143040" cy="14865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152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187</Words>
  <Application>Microsoft Office PowerPoint</Application>
  <PresentationFormat>Произвольный</PresentationFormat>
  <Paragraphs>34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DejaVu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OPMSP</dc:creator>
  <cp:lastModifiedBy>OPMSP</cp:lastModifiedBy>
  <cp:revision>9</cp:revision>
  <dcterms:created xsi:type="dcterms:W3CDTF">2023-07-26T09:07:52Z</dcterms:created>
  <dcterms:modified xsi:type="dcterms:W3CDTF">2023-08-03T08:09:16Z</dcterms:modified>
</cp:coreProperties>
</file>