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65" r:id="rId2"/>
    <p:sldId id="258" r:id="rId3"/>
    <p:sldId id="259" r:id="rId4"/>
    <p:sldId id="260" r:id="rId5"/>
    <p:sldId id="261" r:id="rId6"/>
    <p:sldId id="262" r:id="rId7"/>
  </p:sldIdLst>
  <p:sldSz cx="12192000" cy="16256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 showGuides="1">
      <p:cViewPr varScale="1">
        <p:scale>
          <a:sx n="45" d="100"/>
          <a:sy n="45" d="100"/>
        </p:scale>
        <p:origin x="29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3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4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1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2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7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7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7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5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439C8-C79E-4557-8949-E5C7072664C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E510-CA5C-4040-9F8B-E07856148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8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t="40321" b="-1"/>
          <a:stretch/>
        </p:blipFill>
        <p:spPr>
          <a:xfrm>
            <a:off x="1237892" y="7543800"/>
            <a:ext cx="9503443" cy="70111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74493" y="304799"/>
            <a:ext cx="2558717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Правительство Приморского края</a:t>
            </a: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8299" t="15367" r="5190" b="21161"/>
          <a:stretch/>
        </p:blipFill>
        <p:spPr>
          <a:xfrm>
            <a:off x="0" y="0"/>
            <a:ext cx="1604211" cy="1524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26571" y="2906486"/>
            <a:ext cx="11397343" cy="4332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ежегодной денежной выплаты, ежемесячной денежной выплаты отдельным категориям граждан, проживающих на территории Приморского края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48" y="1983205"/>
            <a:ext cx="6802856" cy="2636921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630777" y="497305"/>
            <a:ext cx="2887580" cy="1121664"/>
          </a:xfrm>
          <a:prstGeom prst="wedgeRoundRectCallout">
            <a:avLst>
              <a:gd name="adj1" fmla="val -43611"/>
              <a:gd name="adj2" fmla="val 81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3" dirty="0"/>
              <a:t>Введите в поисковой строке адрес портала (</a:t>
            </a:r>
            <a:r>
              <a:rPr lang="en-US" sz="1333" dirty="0"/>
              <a:t>https</a:t>
            </a:r>
            <a:r>
              <a:rPr lang="ru-RU" sz="1333" dirty="0"/>
              <a:t>:</a:t>
            </a:r>
            <a:r>
              <a:rPr lang="en-US" sz="1333" dirty="0"/>
              <a:t>//</a:t>
            </a:r>
            <a:r>
              <a:rPr lang="en-US" sz="1333" dirty="0" err="1"/>
              <a:t>gosuslugi</a:t>
            </a:r>
            <a:r>
              <a:rPr lang="ru-RU" sz="1333" dirty="0"/>
              <a:t>.</a:t>
            </a:r>
            <a:r>
              <a:rPr lang="en-US" sz="1333" dirty="0"/>
              <a:t>primorsky.ru</a:t>
            </a:r>
            <a:r>
              <a:rPr lang="ru-RU" sz="1333" dirty="0"/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/>
          <a:stretch/>
        </p:blipFill>
        <p:spPr>
          <a:xfrm>
            <a:off x="2887920" y="5342022"/>
            <a:ext cx="2742857" cy="2990653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4716379" y="914400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ru-RU" sz="24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096000" y="6892757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844587" y="5928693"/>
            <a:ext cx="1973180" cy="1394379"/>
          </a:xfrm>
          <a:prstGeom prst="wedgeRoundRectCallout">
            <a:avLst>
              <a:gd name="adj1" fmla="val -167638"/>
              <a:gd name="adj2" fmla="val 7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Нажмите кнопку «Войти».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4178" r="10607" b="2513"/>
          <a:stretch/>
        </p:blipFill>
        <p:spPr>
          <a:xfrm>
            <a:off x="5630776" y="8962927"/>
            <a:ext cx="4908885" cy="6554400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2743200" y="12240127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213811" y="10780295"/>
            <a:ext cx="2518611" cy="993327"/>
          </a:xfrm>
          <a:prstGeom prst="wedgeRoundRectCallout">
            <a:avLst>
              <a:gd name="adj1" fmla="val 83013"/>
              <a:gd name="adj2" fmla="val 29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Введите логин и пароль, нажмите кнопку «Войти».</a:t>
            </a:r>
          </a:p>
        </p:txBody>
      </p:sp>
    </p:spTree>
    <p:extLst>
      <p:ext uri="{BB962C8B-B14F-4D97-AF65-F5344CB8AC3E}">
        <p14:creationId xmlns:p14="http://schemas.microsoft.com/office/powerpoint/2010/main" val="40908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02" y="538718"/>
            <a:ext cx="7870308" cy="992372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5330455" y="1834192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4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471685" y="1990136"/>
            <a:ext cx="2849527" cy="907312"/>
          </a:xfrm>
          <a:prstGeom prst="wedgeRoundRectCallout">
            <a:avLst>
              <a:gd name="adj1" fmla="val -8681"/>
              <a:gd name="adj2" fmla="val -96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Введите в строке поиска «1,3» и нажмите на лупу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769" t="61932" r="14715" b="16906"/>
          <a:stretch/>
        </p:blipFill>
        <p:spPr>
          <a:xfrm>
            <a:off x="1524001" y="3303182"/>
            <a:ext cx="8973879" cy="1701209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4857305" y="5205559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5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917756" y="5205560"/>
            <a:ext cx="2778641" cy="816864"/>
          </a:xfrm>
          <a:prstGeom prst="wedgeRoundRectCallout">
            <a:avLst>
              <a:gd name="adj1" fmla="val -39864"/>
              <a:gd name="adj2" fmla="val -79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Выберите услугу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8257" t="45524"/>
          <a:stretch/>
        </p:blipFill>
        <p:spPr>
          <a:xfrm>
            <a:off x="7169886" y="6476041"/>
            <a:ext cx="3517900" cy="3680637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4093533" y="6776483"/>
            <a:ext cx="2746745" cy="1539877"/>
          </a:xfrm>
          <a:prstGeom prst="wedgeRoundRectCallout">
            <a:avLst>
              <a:gd name="adj1" fmla="val 62938"/>
              <a:gd name="adj2" fmla="val 78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Ознакомьтесь с инструкцией об услуге, необходимых документах и нажмите кнопку «Получить услугу»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3140147" y="7102548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6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17098" r="713"/>
          <a:stretch/>
        </p:blipFill>
        <p:spPr>
          <a:xfrm>
            <a:off x="1698474" y="10944823"/>
            <a:ext cx="8438561" cy="3005539"/>
          </a:xfrm>
          <a:prstGeom prst="rect">
            <a:avLst/>
          </a:prstGeom>
        </p:spPr>
      </p:pic>
      <p:sp>
        <p:nvSpPr>
          <p:cNvPr id="14" name="Блок-схема: узел 13"/>
          <p:cNvSpPr/>
          <p:nvPr/>
        </p:nvSpPr>
        <p:spPr>
          <a:xfrm>
            <a:off x="1660811" y="13340761"/>
            <a:ext cx="671263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28707" y="12246440"/>
            <a:ext cx="473812" cy="40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698474" y="14316123"/>
            <a:ext cx="8612889" cy="816864"/>
          </a:xfrm>
          <a:prstGeom prst="wedgeRoundRectCallout">
            <a:avLst>
              <a:gd name="adj1" fmla="val 33632"/>
              <a:gd name="adj2" fmla="val -1075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Ознакомьтесь с информацией и поставьте отметку о том, что Вы даете свое подтверждение и согласие по вышеперечисленным пунктам и нажмите кнопку «Далее».</a:t>
            </a:r>
          </a:p>
        </p:txBody>
      </p:sp>
    </p:spTree>
    <p:extLst>
      <p:ext uri="{BB962C8B-B14F-4D97-AF65-F5344CB8AC3E}">
        <p14:creationId xmlns:p14="http://schemas.microsoft.com/office/powerpoint/2010/main" val="958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55" t="2579" r="2725" b="322"/>
          <a:stretch/>
        </p:blipFill>
        <p:spPr>
          <a:xfrm>
            <a:off x="1665769" y="153584"/>
            <a:ext cx="8052391" cy="4269563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3395329" y="2551813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8</a:t>
            </a:r>
            <a:endParaRPr lang="ru-RU" sz="1333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004929" y="1672856"/>
            <a:ext cx="5372987" cy="1183757"/>
          </a:xfrm>
          <a:prstGeom prst="wedgeRoundRectCallout">
            <a:avLst>
              <a:gd name="adj1" fmla="val 34286"/>
              <a:gd name="adj2" fmla="val -1034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Из выпадающего списка выберите отделение «Центр социальной поддержки населения» по месту Вашей регистрации (месту жительства)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30145"/>
          <a:stretch/>
        </p:blipFill>
        <p:spPr>
          <a:xfrm>
            <a:off x="1665768" y="4423148"/>
            <a:ext cx="8520224" cy="248092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006011" y="5032744"/>
            <a:ext cx="2098157" cy="22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006012" y="5684881"/>
            <a:ext cx="181462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Овал 2"/>
          <p:cNvSpPr/>
          <p:nvPr/>
        </p:nvSpPr>
        <p:spPr>
          <a:xfrm>
            <a:off x="1878420" y="6419717"/>
            <a:ext cx="1516909" cy="300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Блок-схема: узел 3"/>
          <p:cNvSpPr/>
          <p:nvPr/>
        </p:nvSpPr>
        <p:spPr>
          <a:xfrm>
            <a:off x="5316280" y="4894529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9</a:t>
            </a:r>
            <a:endParaRPr lang="ru-RU" sz="1333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181059" y="4735361"/>
            <a:ext cx="2814084" cy="1091280"/>
          </a:xfrm>
          <a:prstGeom prst="wedgeRoundRectCallout">
            <a:avLst>
              <a:gd name="adj1" fmla="val 43120"/>
              <a:gd name="adj2" fmla="val -91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Персональная информация о заявителе, в том числе паспорт, заполняется автоматически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7282553"/>
            <a:ext cx="5684873" cy="2288457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585099" y="7034361"/>
            <a:ext cx="3005469" cy="816864"/>
          </a:xfrm>
          <a:prstGeom prst="wedgeRoundRectCallout">
            <a:avLst>
              <a:gd name="adj1" fmla="val -40833"/>
              <a:gd name="adj2" fmla="val 729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Выберите необходимое действие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4632248" y="8250867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3" dirty="0"/>
              <a:t>1</a:t>
            </a:r>
            <a:r>
              <a:rPr lang="en-US" sz="1333" dirty="0"/>
              <a:t>0</a:t>
            </a:r>
            <a:endParaRPr lang="ru-RU" sz="1333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-444" r="22171" b="72845"/>
          <a:stretch/>
        </p:blipFill>
        <p:spPr>
          <a:xfrm>
            <a:off x="2006011" y="11313042"/>
            <a:ext cx="6939516" cy="2381693"/>
          </a:xfrm>
          <a:prstGeom prst="rect">
            <a:avLst/>
          </a:prstGeom>
        </p:spPr>
      </p:pic>
      <p:sp>
        <p:nvSpPr>
          <p:cNvPr id="17" name="Блок-схема: узел 16"/>
          <p:cNvSpPr/>
          <p:nvPr/>
        </p:nvSpPr>
        <p:spPr>
          <a:xfrm>
            <a:off x="6429153" y="11752521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3" dirty="0"/>
              <a:t>1</a:t>
            </a:r>
            <a:r>
              <a:rPr lang="en-US" sz="1333" dirty="0"/>
              <a:t>1</a:t>
            </a:r>
            <a:endParaRPr lang="ru-RU" sz="1333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981352" y="10365892"/>
            <a:ext cx="3505203" cy="816864"/>
          </a:xfrm>
          <a:prstGeom prst="wedgeRoundRectCallout">
            <a:avLst>
              <a:gd name="adj1" fmla="val -33775"/>
              <a:gd name="adj2" fmla="val 118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Выберите статус лица </a:t>
            </a:r>
          </a:p>
        </p:txBody>
      </p:sp>
    </p:spTree>
    <p:extLst>
      <p:ext uri="{BB962C8B-B14F-4D97-AF65-F5344CB8AC3E}">
        <p14:creationId xmlns:p14="http://schemas.microsoft.com/office/powerpoint/2010/main" val="3408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992" b="29796"/>
          <a:stretch/>
        </p:blipFill>
        <p:spPr>
          <a:xfrm>
            <a:off x="1533099" y="855260"/>
            <a:ext cx="8261444" cy="4876800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4684987" y="2059283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12</a:t>
            </a:r>
            <a:endParaRPr lang="ru-RU" sz="1333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294677" y="582776"/>
            <a:ext cx="4303595" cy="1781307"/>
          </a:xfrm>
          <a:prstGeom prst="wedgeRoundRectCallout">
            <a:avLst>
              <a:gd name="adj1" fmla="val -74256"/>
              <a:gd name="adj2" fmla="val 100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Если статус лица – член семьи  участника боевых действий, ставшего инвалидом, то укажите группу инвалидности и уточните возрастную категорию ребенка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131" t="11672" r="1325" b="2238"/>
          <a:stretch/>
        </p:blipFill>
        <p:spPr>
          <a:xfrm>
            <a:off x="1687773" y="6276994"/>
            <a:ext cx="7213631" cy="5495497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5663821" y="7551761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13</a:t>
            </a:r>
            <a:endParaRPr lang="ru-RU" sz="1333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175745" y="6729617"/>
            <a:ext cx="3257264" cy="1762609"/>
          </a:xfrm>
          <a:prstGeom prst="wedgeRoundRectCallout">
            <a:avLst>
              <a:gd name="adj1" fmla="val -80768"/>
              <a:gd name="adj2" fmla="val 35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Если статус лица – член семьи погибшего участника боевых действий, то укажите степень родства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5808511" y="12621740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14</a:t>
            </a:r>
            <a:endParaRPr lang="ru-RU" sz="1333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819124" y="11992728"/>
            <a:ext cx="2508045" cy="1258024"/>
          </a:xfrm>
          <a:prstGeom prst="wedgeRoundRectCallout">
            <a:avLst>
              <a:gd name="adj1" fmla="val -74026"/>
              <a:gd name="adj2" fmla="val 46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Выберите удобный способ получения выплаты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87" t="2975" r="10403" b="70909"/>
          <a:stretch/>
        </p:blipFill>
        <p:spPr>
          <a:xfrm>
            <a:off x="1793612" y="13279491"/>
            <a:ext cx="8639397" cy="18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42" t="55904" r="1383" b="32879"/>
          <a:stretch/>
        </p:blipFill>
        <p:spPr>
          <a:xfrm>
            <a:off x="1806075" y="706521"/>
            <a:ext cx="8315827" cy="930441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5753100" y="1636961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15</a:t>
            </a:r>
            <a:endParaRPr lang="ru-RU" sz="1333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667501" y="1636961"/>
            <a:ext cx="3289300" cy="1068139"/>
          </a:xfrm>
          <a:prstGeom prst="wedgeRoundRectCallout">
            <a:avLst>
              <a:gd name="adj1" fmla="val -51216"/>
              <a:gd name="adj2" fmla="val -78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 выбрали способ получения выплаты на лицевой счет, ПРОВЕРЬТЕ указанную информацию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77" t="4794" r="3391" b="16165"/>
          <a:stretch/>
        </p:blipFill>
        <p:spPr>
          <a:xfrm>
            <a:off x="1670499" y="3327400"/>
            <a:ext cx="8997501" cy="5892801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162300" y="9677400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16</a:t>
            </a:r>
            <a:endParaRPr lang="ru-RU" sz="1333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753099" y="9842498"/>
            <a:ext cx="4660900" cy="914401"/>
          </a:xfrm>
          <a:prstGeom prst="wedgeRoundRectCallout">
            <a:avLst>
              <a:gd name="adj1" fmla="val -35416"/>
              <a:gd name="adj2" fmla="val -133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7" dirty="0"/>
              <a:t>Ознакомитесь с информацией и поставьте отметку о том, что Вы даете свое согласие и обязуетесь выполнить обязательства по вышеперечисленным пунктам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88077"/>
          <a:stretch/>
        </p:blipFill>
        <p:spPr>
          <a:xfrm>
            <a:off x="2514601" y="11912600"/>
            <a:ext cx="7353300" cy="8128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1917700" y="12750800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17</a:t>
            </a:r>
            <a:endParaRPr lang="ru-RU" sz="1333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8026400" y="11849100"/>
            <a:ext cx="6096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/>
              <a:t>18</a:t>
            </a:r>
            <a:endParaRPr lang="ru-RU" sz="1333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365750" y="12772136"/>
            <a:ext cx="2603500" cy="816864"/>
          </a:xfrm>
          <a:prstGeom prst="wedgeRoundRectCallout">
            <a:avLst>
              <a:gd name="adj1" fmla="val 91667"/>
              <a:gd name="adj2" fmla="val -55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3" dirty="0"/>
              <a:t>Нажмите кнопку «Далее»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903289" y="11121136"/>
            <a:ext cx="3060700" cy="816864"/>
          </a:xfrm>
          <a:prstGeom prst="wedgeRoundRectCallout">
            <a:avLst>
              <a:gd name="adj1" fmla="val -30377"/>
              <a:gd name="adj2" fmla="val 889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3" dirty="0"/>
              <a:t>Если необходимо проверить сведения или внести изменения нажмите кнопку «Назад»</a:t>
            </a:r>
          </a:p>
        </p:txBody>
      </p:sp>
    </p:spTree>
    <p:extLst>
      <p:ext uri="{BB962C8B-B14F-4D97-AF65-F5344CB8AC3E}">
        <p14:creationId xmlns:p14="http://schemas.microsoft.com/office/powerpoint/2010/main" val="30820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251</Words>
  <Application>Microsoft Office PowerPoint</Application>
  <PresentationFormat>Произвольный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OPMSP</dc:creator>
  <cp:lastModifiedBy>OPMSP</cp:lastModifiedBy>
  <cp:revision>14</cp:revision>
  <dcterms:created xsi:type="dcterms:W3CDTF">2023-07-26T07:38:30Z</dcterms:created>
  <dcterms:modified xsi:type="dcterms:W3CDTF">2023-08-02T07:47:34Z</dcterms:modified>
</cp:coreProperties>
</file>