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16256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2994" y="96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22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23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674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11360" y="1264320"/>
            <a:ext cx="8205840" cy="7405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609480" y="3803760"/>
            <a:ext cx="10972440" cy="9428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49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54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50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316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369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58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0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047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6DD0940A-B5C0-4C63-B2F0-6BDECE722164}" type="datetime">
              <a:rPr lang="ru-RU" sz="1340" b="0" strike="noStrike" spc="-1" smtClean="0">
                <a:solidFill>
                  <a:srgbClr val="293E05"/>
                </a:solidFill>
                <a:latin typeface="Century Gothic"/>
              </a:rPr>
              <a:t>02.08.2023</a:t>
            </a:fld>
            <a:endParaRPr lang="ru-RU" sz="134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B9928522-F1F9-4DF3-A5BF-EB7B3481B9A3}" type="slidenum">
              <a:rPr lang="ru-RU" sz="3740" b="0" strike="noStrike" spc="-1" smtClean="0">
                <a:solidFill>
                  <a:srgbClr val="293E05"/>
                </a:solidFill>
                <a:latin typeface="Century Gothic"/>
              </a:rPr>
              <a:t>‹#›</a:t>
            </a:fld>
            <a:endParaRPr lang="ru-RU" sz="374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682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6571" y="2906486"/>
            <a:ext cx="11397343" cy="4332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денежной выплаты на оплату жилого помещения и коммунальных услуг,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</a:t>
            </a:r>
            <a:r>
              <a:rPr lang="ru-RU" sz="40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граждан, проживающих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Приморского края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0321" b="-1"/>
          <a:stretch/>
        </p:blipFill>
        <p:spPr>
          <a:xfrm>
            <a:off x="1237892" y="7543800"/>
            <a:ext cx="9503443" cy="70111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74493" y="304799"/>
            <a:ext cx="2558717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Правительство Приморского края</a:t>
            </a: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8299" t="15367" r="5190" b="21161"/>
          <a:stretch/>
        </p:blipFill>
        <p:spPr>
          <a:xfrm>
            <a:off x="0" y="0"/>
            <a:ext cx="160421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3"/>
          <p:cNvPicPr/>
          <p:nvPr/>
        </p:nvPicPr>
        <p:blipFill>
          <a:blip r:embed="rId2"/>
          <a:stretch/>
        </p:blipFill>
        <p:spPr>
          <a:xfrm>
            <a:off x="1923840" y="1983360"/>
            <a:ext cx="6802560" cy="263664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5630880" y="497280"/>
            <a:ext cx="2887200" cy="1121280"/>
          </a:xfrm>
          <a:prstGeom prst="wedgeRoundRectCallout">
            <a:avLst>
              <a:gd name="adj1" fmla="val -43611"/>
              <a:gd name="adj2" fmla="val 81093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33" spc="-1">
                <a:solidFill>
                  <a:srgbClr val="FFFFFF"/>
                </a:solidFill>
                <a:latin typeface="Century Gothic"/>
              </a:rPr>
              <a:t>Введите в поисковой строке адрес портала (</a:t>
            </a:r>
            <a:r>
              <a:rPr lang="en-US" sz="1333" spc="-1">
                <a:solidFill>
                  <a:srgbClr val="FFFFFF"/>
                </a:solidFill>
                <a:latin typeface="Century Gothic"/>
              </a:rPr>
              <a:t>https</a:t>
            </a:r>
            <a:r>
              <a:rPr lang="ru-RU" sz="1333" spc="-1">
                <a:solidFill>
                  <a:srgbClr val="FFFFFF"/>
                </a:solidFill>
                <a:latin typeface="Century Gothic"/>
              </a:rPr>
              <a:t>:</a:t>
            </a:r>
            <a:r>
              <a:rPr lang="en-US" sz="1333" spc="-1">
                <a:solidFill>
                  <a:srgbClr val="FFFFFF"/>
                </a:solidFill>
                <a:latin typeface="Century Gothic"/>
              </a:rPr>
              <a:t>//gosuslugi</a:t>
            </a:r>
            <a:r>
              <a:rPr lang="ru-RU" sz="1333" spc="-1">
                <a:solidFill>
                  <a:srgbClr val="FFFFFF"/>
                </a:solidFill>
                <a:latin typeface="Century Gothic"/>
              </a:rPr>
              <a:t>.</a:t>
            </a:r>
            <a:r>
              <a:rPr lang="en-US" sz="1333" spc="-1">
                <a:solidFill>
                  <a:srgbClr val="FFFFFF"/>
                </a:solidFill>
                <a:latin typeface="Century Gothic"/>
              </a:rPr>
              <a:t>primorsky.ru</a:t>
            </a:r>
            <a:r>
              <a:rPr lang="ru-RU" sz="1333" spc="-1">
                <a:solidFill>
                  <a:srgbClr val="FFFFFF"/>
                </a:solidFill>
                <a:latin typeface="Century Gothic"/>
              </a:rPr>
              <a:t>)</a:t>
            </a:r>
            <a:endParaRPr lang="ru-RU" sz="1333" spc="-1">
              <a:latin typeface="Arial"/>
            </a:endParaRPr>
          </a:p>
        </p:txBody>
      </p:sp>
      <p:pic>
        <p:nvPicPr>
          <p:cNvPr id="54" name="Рисунок 7"/>
          <p:cNvPicPr/>
          <p:nvPr/>
        </p:nvPicPr>
        <p:blipFill>
          <a:blip r:embed="rId3"/>
          <a:srcRect t="4607"/>
          <a:stretch/>
        </p:blipFill>
        <p:spPr>
          <a:xfrm>
            <a:off x="2887680" y="5341920"/>
            <a:ext cx="2742240" cy="2990400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4716480" y="91440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FFFF"/>
                </a:solidFill>
                <a:latin typeface="Century Gothic"/>
              </a:rPr>
              <a:t>1</a:t>
            </a:r>
            <a:endParaRPr lang="ru-RU" sz="2400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6096000" y="689280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FFFF"/>
                </a:solidFill>
                <a:latin typeface="Century Gothic"/>
              </a:rPr>
              <a:t>2</a:t>
            </a:r>
            <a:endParaRPr lang="ru-RU" sz="2400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7844640" y="5928480"/>
            <a:ext cx="1972800" cy="1393920"/>
          </a:xfrm>
          <a:prstGeom prst="wedgeRoundRectCallout">
            <a:avLst>
              <a:gd name="adj1" fmla="val -167638"/>
              <a:gd name="adj2" fmla="val 7013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Нажмите кнопку «Войти».</a:t>
            </a:r>
            <a:endParaRPr lang="ru-RU" sz="1600" spc="-1">
              <a:latin typeface="Arial"/>
            </a:endParaRPr>
          </a:p>
        </p:txBody>
      </p:sp>
      <p:pic>
        <p:nvPicPr>
          <p:cNvPr id="58" name="Рисунок 11"/>
          <p:cNvPicPr/>
          <p:nvPr/>
        </p:nvPicPr>
        <p:blipFill>
          <a:blip r:embed="rId4"/>
          <a:srcRect l="6260" t="4176" r="10609" b="2510"/>
          <a:stretch/>
        </p:blipFill>
        <p:spPr>
          <a:xfrm>
            <a:off x="5630880" y="8963040"/>
            <a:ext cx="4908480" cy="6553920"/>
          </a:xfrm>
          <a:prstGeom prst="rect">
            <a:avLst/>
          </a:prstGeom>
          <a:ln>
            <a:noFill/>
          </a:ln>
        </p:spPr>
      </p:pic>
      <p:sp>
        <p:nvSpPr>
          <p:cNvPr id="59" name="CustomShape 5"/>
          <p:cNvSpPr/>
          <p:nvPr/>
        </p:nvSpPr>
        <p:spPr>
          <a:xfrm>
            <a:off x="2743200" y="1224000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rgbClr val="FFFFFF"/>
                </a:solidFill>
                <a:latin typeface="Century Gothic"/>
              </a:rPr>
              <a:t>3</a:t>
            </a:r>
            <a:endParaRPr lang="ru-RU" sz="2400" spc="-1">
              <a:latin typeface="Arial"/>
            </a:endParaRPr>
          </a:p>
        </p:txBody>
      </p:sp>
      <p:sp>
        <p:nvSpPr>
          <p:cNvPr id="60" name="CustomShape 6"/>
          <p:cNvSpPr/>
          <p:nvPr/>
        </p:nvSpPr>
        <p:spPr>
          <a:xfrm>
            <a:off x="2213760" y="10780320"/>
            <a:ext cx="2518080" cy="992640"/>
          </a:xfrm>
          <a:prstGeom prst="wedgeRoundRectCallout">
            <a:avLst>
              <a:gd name="adj1" fmla="val 83013"/>
              <a:gd name="adj2" fmla="val 29115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Введите логин и пароль, нажмите кнопку «Войти».</a:t>
            </a:r>
            <a:endParaRPr lang="ru-RU" sz="16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6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/>
          <p:cNvPicPr/>
          <p:nvPr/>
        </p:nvPicPr>
        <p:blipFill>
          <a:blip r:embed="rId2"/>
          <a:stretch/>
        </p:blipFill>
        <p:spPr>
          <a:xfrm>
            <a:off x="1620000" y="58560"/>
            <a:ext cx="8928000" cy="99168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3396000" y="124800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rgbClr val="FFFFFF"/>
                </a:solidFill>
                <a:latin typeface="Century Gothic"/>
              </a:rPr>
              <a:t>4</a:t>
            </a:r>
            <a:endParaRPr lang="ru-RU" sz="2400" spc="-1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4212000" y="1462080"/>
            <a:ext cx="4608000" cy="649920"/>
          </a:xfrm>
          <a:prstGeom prst="wedgeRoundRectCallout">
            <a:avLst>
              <a:gd name="adj1" fmla="val -37865"/>
              <a:gd name="adj2" fmla="val -150516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Введите в строке поиска слово «отдельным» и нажмите на лупу</a:t>
            </a:r>
            <a:endParaRPr lang="ru-RU" sz="1600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7017120" y="390960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rgbClr val="FFFFFF"/>
                </a:solidFill>
                <a:latin typeface="Century Gothic"/>
              </a:rPr>
              <a:t>5</a:t>
            </a:r>
            <a:endParaRPr lang="ru-RU" sz="2400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7837920" y="3909600"/>
            <a:ext cx="2778240" cy="816480"/>
          </a:xfrm>
          <a:prstGeom prst="wedgeRoundRectCallout">
            <a:avLst>
              <a:gd name="adj1" fmla="val -39864"/>
              <a:gd name="adj2" fmla="val -79812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Выберите услугу</a:t>
            </a:r>
            <a:endParaRPr lang="ru-RU" sz="1600" spc="-1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1500000" y="4848000"/>
            <a:ext cx="6456000" cy="1248000"/>
          </a:xfrm>
          <a:prstGeom prst="wedgeRoundRectCallout">
            <a:avLst>
              <a:gd name="adj1" fmla="val -13861"/>
              <a:gd name="adj2" fmla="val 102672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Выберите желаемое действие. В одной услуге можно подать заявление на назначение денежной выплаты, на перерасчет и возобновление денежной выплаты, а также оформить заявление на ежегодную денежную выплату на твердое топливо и газ в баллонах.</a:t>
            </a:r>
            <a:endParaRPr lang="ru-RU" sz="1600" spc="-1"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4178880" y="6158880"/>
            <a:ext cx="60912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rgbClr val="FFFFFF"/>
                </a:solidFill>
                <a:latin typeface="Century Gothic"/>
              </a:rPr>
              <a:t>6</a:t>
            </a:r>
            <a:endParaRPr lang="ru-RU" sz="2400" spc="-1">
              <a:latin typeface="Arial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6084000" y="10752000"/>
            <a:ext cx="67056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rgbClr val="FFFFFF"/>
                </a:solidFill>
                <a:latin typeface="Century Gothic"/>
              </a:rPr>
              <a:t>7</a:t>
            </a:r>
            <a:endParaRPr lang="ru-RU" sz="2400" spc="-1">
              <a:latin typeface="Arial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3"/>
          <a:stretch/>
        </p:blipFill>
        <p:spPr>
          <a:xfrm>
            <a:off x="1528800" y="2349120"/>
            <a:ext cx="9143520" cy="131328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61"/>
          <p:cNvPicPr/>
          <p:nvPr/>
        </p:nvPicPr>
        <p:blipFill>
          <a:blip r:embed="rId4"/>
          <a:stretch/>
        </p:blipFill>
        <p:spPr>
          <a:xfrm>
            <a:off x="1516320" y="6823200"/>
            <a:ext cx="9143520" cy="229488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62"/>
          <p:cNvPicPr/>
          <p:nvPr/>
        </p:nvPicPr>
        <p:blipFill>
          <a:blip r:embed="rId5"/>
          <a:stretch/>
        </p:blipFill>
        <p:spPr>
          <a:xfrm>
            <a:off x="6804000" y="9264000"/>
            <a:ext cx="3757440" cy="3216000"/>
          </a:xfrm>
          <a:prstGeom prst="rect">
            <a:avLst/>
          </a:prstGeom>
          <a:ln>
            <a:noFill/>
          </a:ln>
        </p:spPr>
      </p:pic>
      <p:sp>
        <p:nvSpPr>
          <p:cNvPr id="64" name="CustomShape 8"/>
          <p:cNvSpPr/>
          <p:nvPr/>
        </p:nvSpPr>
        <p:spPr>
          <a:xfrm>
            <a:off x="1908000" y="9264000"/>
            <a:ext cx="4714080" cy="864000"/>
          </a:xfrm>
          <a:prstGeom prst="wedgeRoundRectCallout">
            <a:avLst>
              <a:gd name="adj1" fmla="val 53023"/>
              <a:gd name="adj2" fmla="val 122599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Ознакомьтесь с инструкцией об услуге, необходимых документах и нажмите кнопку «Получить услугу»</a:t>
            </a:r>
            <a:endParaRPr lang="ru-RU" sz="1600" spc="-1">
              <a:latin typeface="Arial"/>
            </a:endParaRPr>
          </a:p>
        </p:txBody>
      </p:sp>
      <p:pic>
        <p:nvPicPr>
          <p:cNvPr id="65" name="Рисунок 12"/>
          <p:cNvPicPr/>
          <p:nvPr/>
        </p:nvPicPr>
        <p:blipFill>
          <a:blip r:embed="rId6"/>
          <a:srcRect t="17097" r="714"/>
          <a:stretch/>
        </p:blipFill>
        <p:spPr>
          <a:xfrm>
            <a:off x="1716000" y="13440000"/>
            <a:ext cx="8832000" cy="2688000"/>
          </a:xfrm>
          <a:prstGeom prst="rect">
            <a:avLst/>
          </a:prstGeom>
          <a:ln>
            <a:noFill/>
          </a:ln>
        </p:spPr>
      </p:pic>
      <p:sp>
        <p:nvSpPr>
          <p:cNvPr id="66" name="CustomShape 9"/>
          <p:cNvSpPr/>
          <p:nvPr/>
        </p:nvSpPr>
        <p:spPr>
          <a:xfrm>
            <a:off x="1716000" y="12096000"/>
            <a:ext cx="4704000" cy="1200480"/>
          </a:xfrm>
          <a:prstGeom prst="wedgeRoundRectCallout">
            <a:avLst>
              <a:gd name="adj1" fmla="val 58101"/>
              <a:gd name="adj2" fmla="val 54026"/>
              <a:gd name="adj3" fmla="val 16667"/>
            </a:avLst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entury Gothic"/>
              </a:rPr>
              <a:t>Ознакомьтесь с информацией и поставьте отметку о том, что Вы даете свое подтверждение и согласие по вышеперечисленным пунктам и нажмите кнопку «Далее».</a:t>
            </a:r>
            <a:endParaRPr lang="ru-RU" sz="1600" spc="-1">
              <a:latin typeface="Arial"/>
            </a:endParaRPr>
          </a:p>
        </p:txBody>
      </p:sp>
      <p:sp>
        <p:nvSpPr>
          <p:cNvPr id="67" name="CustomShape 10"/>
          <p:cNvSpPr/>
          <p:nvPr/>
        </p:nvSpPr>
        <p:spPr>
          <a:xfrm>
            <a:off x="6805440" y="12768000"/>
            <a:ext cx="670560" cy="609120"/>
          </a:xfrm>
          <a:prstGeom prst="flowChartConnector">
            <a:avLst/>
          </a:prstGeom>
          <a:ln cap="rnd">
            <a:solidFill>
              <a:srgbClr val="2E3E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rgbClr val="FFFFFF"/>
                </a:solidFill>
                <a:latin typeface="Century Gothic"/>
              </a:rPr>
              <a:t>8</a:t>
            </a:r>
            <a:endParaRPr lang="ru-RU" sz="24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1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4"/>
          <p:cNvPicPr/>
          <p:nvPr/>
        </p:nvPicPr>
        <p:blipFill>
          <a:blip r:embed="rId2"/>
          <a:srcRect l="1257" t="2581" r="2723" b="324"/>
          <a:stretch/>
        </p:blipFill>
        <p:spPr>
          <a:xfrm>
            <a:off x="1665600" y="153600"/>
            <a:ext cx="8050560" cy="426768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7251360" y="960000"/>
            <a:ext cx="607680" cy="60768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spc="-1">
                <a:solidFill>
                  <a:srgbClr val="FFFFFF"/>
                </a:solidFill>
                <a:latin typeface="Calibri"/>
                <a:ea typeface="DejaVu Sans"/>
              </a:rPr>
              <a:t>9</a:t>
            </a:r>
            <a:endParaRPr lang="ru-RU" sz="2400" spc="-1"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5205120" y="1672800"/>
            <a:ext cx="5371200" cy="1181760"/>
          </a:xfrm>
          <a:prstGeom prst="wedgeRoundRectCallout">
            <a:avLst>
              <a:gd name="adj1" fmla="val -41252"/>
              <a:gd name="adj2" fmla="val -9971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Из выпадающего списка выберите отделение «Центр социальной поддержки населения» по месту Вашей регистрации (месту жительства, пребывания)</a:t>
            </a:r>
            <a:endParaRPr lang="ru-RU" sz="1600" spc="-1">
              <a:latin typeface="Arial"/>
            </a:endParaRPr>
          </a:p>
        </p:txBody>
      </p:sp>
      <p:pic>
        <p:nvPicPr>
          <p:cNvPr id="39" name="Рисунок 8"/>
          <p:cNvPicPr/>
          <p:nvPr/>
        </p:nvPicPr>
        <p:blipFill>
          <a:blip r:embed="rId3"/>
          <a:srcRect b="30131"/>
          <a:stretch/>
        </p:blipFill>
        <p:spPr>
          <a:xfrm>
            <a:off x="1665600" y="4422240"/>
            <a:ext cx="8518080" cy="2479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1812000" y="5040000"/>
            <a:ext cx="1726560" cy="2865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4"/>
          <p:cNvSpPr/>
          <p:nvPr/>
        </p:nvSpPr>
        <p:spPr>
          <a:xfrm>
            <a:off x="1812000" y="5664000"/>
            <a:ext cx="1630560" cy="3028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5"/>
          <p:cNvSpPr/>
          <p:nvPr/>
        </p:nvSpPr>
        <p:spPr>
          <a:xfrm>
            <a:off x="1878240" y="6419520"/>
            <a:ext cx="1514880" cy="2980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6"/>
          <p:cNvSpPr/>
          <p:nvPr/>
        </p:nvSpPr>
        <p:spPr>
          <a:xfrm>
            <a:off x="5076000" y="4704000"/>
            <a:ext cx="767040" cy="67104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67" spc="-1" dirty="0">
                <a:solidFill>
                  <a:srgbClr val="FFFFFF"/>
                </a:solidFill>
                <a:latin typeface="Calibri"/>
                <a:ea typeface="DejaVu Sans"/>
              </a:rPr>
              <a:t>10</a:t>
            </a:r>
            <a:endParaRPr lang="ru-RU" sz="1867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67" spc="-1" dirty="0"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>
            <a:off x="5046720" y="5664000"/>
            <a:ext cx="2812320" cy="1089600"/>
          </a:xfrm>
          <a:prstGeom prst="wedgeRoundRectCallout">
            <a:avLst>
              <a:gd name="adj1" fmla="val -98942"/>
              <a:gd name="adj2" fmla="val -108249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Персональная информация о заявителе, в том числе паспорт, заполняется автоматически</a:t>
            </a:r>
            <a:endParaRPr lang="ru-RU" sz="1600" spc="-1">
              <a:latin typeface="Arial"/>
            </a:endParaRPr>
          </a:p>
        </p:txBody>
      </p:sp>
      <p:sp>
        <p:nvSpPr>
          <p:cNvPr id="45" name="CustomShape 8"/>
          <p:cNvSpPr/>
          <p:nvPr/>
        </p:nvSpPr>
        <p:spPr>
          <a:xfrm>
            <a:off x="4164000" y="9504000"/>
            <a:ext cx="767040" cy="67200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67" spc="-1">
                <a:solidFill>
                  <a:srgbClr val="FFFFFF"/>
                </a:solidFill>
                <a:latin typeface="Calibri"/>
                <a:ea typeface="DejaVu Sans"/>
              </a:rPr>
              <a:t>11</a:t>
            </a:r>
            <a:endParaRPr lang="ru-RU" sz="1467" spc="-1">
              <a:latin typeface="Arial"/>
            </a:endParaRPr>
          </a:p>
        </p:txBody>
      </p:sp>
      <p:sp>
        <p:nvSpPr>
          <p:cNvPr id="46" name="CustomShape 9"/>
          <p:cNvSpPr/>
          <p:nvPr/>
        </p:nvSpPr>
        <p:spPr>
          <a:xfrm>
            <a:off x="5652000" y="11328000"/>
            <a:ext cx="864000" cy="67200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67" spc="-1">
                <a:solidFill>
                  <a:srgbClr val="FFFFFF"/>
                </a:solidFill>
                <a:latin typeface="Calibri"/>
                <a:ea typeface="DejaVu Sans"/>
              </a:rPr>
              <a:t>12</a:t>
            </a:r>
            <a:endParaRPr lang="ru-RU" sz="1467" spc="-1">
              <a:latin typeface="Arial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4"/>
          <a:stretch/>
        </p:blipFill>
        <p:spPr>
          <a:xfrm>
            <a:off x="1524480" y="7104000"/>
            <a:ext cx="9142560" cy="236112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47"/>
          <p:cNvPicPr/>
          <p:nvPr/>
        </p:nvPicPr>
        <p:blipFill>
          <a:blip r:embed="rId5"/>
          <a:stretch/>
        </p:blipFill>
        <p:spPr>
          <a:xfrm>
            <a:off x="1620000" y="12144000"/>
            <a:ext cx="8966400" cy="3935040"/>
          </a:xfrm>
          <a:prstGeom prst="rect">
            <a:avLst/>
          </a:prstGeom>
          <a:ln>
            <a:noFill/>
          </a:ln>
        </p:spPr>
      </p:pic>
      <p:sp>
        <p:nvSpPr>
          <p:cNvPr id="49" name="CustomShape 10"/>
          <p:cNvSpPr/>
          <p:nvPr/>
        </p:nvSpPr>
        <p:spPr>
          <a:xfrm>
            <a:off x="1620000" y="11040000"/>
            <a:ext cx="3503520" cy="815040"/>
          </a:xfrm>
          <a:prstGeom prst="wedgeRoundRectCallout">
            <a:avLst>
              <a:gd name="adj1" fmla="val 171528"/>
              <a:gd name="adj2" fmla="val 36981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Выберите статус  льготной категории через кнопку «Добавить»</a:t>
            </a:r>
            <a:endParaRPr lang="ru-RU" sz="1600" spc="-1">
              <a:latin typeface="Arial"/>
            </a:endParaRPr>
          </a:p>
        </p:txBody>
      </p:sp>
      <p:sp>
        <p:nvSpPr>
          <p:cNvPr id="50" name="CustomShape 11"/>
          <p:cNvSpPr/>
          <p:nvPr/>
        </p:nvSpPr>
        <p:spPr>
          <a:xfrm>
            <a:off x="7284000" y="9936000"/>
            <a:ext cx="3003360" cy="815040"/>
          </a:xfrm>
          <a:prstGeom prst="wedgeRoundRectCallout">
            <a:avLst>
              <a:gd name="adj1" fmla="val -199408"/>
              <a:gd name="adj2" fmla="val -186507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Укажите, по какому адресу будет предоставляться денежная выплата</a:t>
            </a:r>
            <a:endParaRPr lang="ru-RU" sz="16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5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788000" y="7488000"/>
            <a:ext cx="672000" cy="57600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/>
            <a:r>
              <a:rPr lang="ru-RU" sz="1333" spc="-1" dirty="0">
                <a:solidFill>
                  <a:schemeClr val="bg1"/>
                </a:solidFill>
                <a:latin typeface="Arial"/>
              </a:rPr>
              <a:t>14</a:t>
            </a:r>
          </a:p>
        </p:txBody>
      </p:sp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1573440" y="65760"/>
            <a:ext cx="6094560" cy="502224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6372000" y="523200"/>
            <a:ext cx="4303200" cy="1108800"/>
          </a:xfrm>
          <a:prstGeom prst="wedgeRoundRectCallout">
            <a:avLst>
              <a:gd name="adj1" fmla="val -108041"/>
              <a:gd name="adj2" fmla="val 12887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</a:rPr>
              <a:t>Нажав кнопку «Добавить» выпадает список  льготных статусов, из которого необходимо выбрать свой льготный статус</a:t>
            </a:r>
            <a:endParaRPr lang="ru-RU" sz="1600" spc="-1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5556000" y="734880"/>
            <a:ext cx="672000" cy="60912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/>
            <a:r>
              <a:rPr lang="ru-RU" sz="1333" spc="-1" dirty="0">
                <a:solidFill>
                  <a:schemeClr val="bg1"/>
                </a:solidFill>
                <a:latin typeface="Arial"/>
              </a:rPr>
              <a:t>13</a:t>
            </a:r>
          </a:p>
        </p:txBody>
      </p:sp>
      <p:pic>
        <p:nvPicPr>
          <p:cNvPr id="45" name="Рисунок 44"/>
          <p:cNvPicPr/>
          <p:nvPr/>
        </p:nvPicPr>
        <p:blipFill>
          <a:blip r:embed="rId3"/>
          <a:stretch/>
        </p:blipFill>
        <p:spPr>
          <a:xfrm>
            <a:off x="5940000" y="5280000"/>
            <a:ext cx="4704000" cy="4215360"/>
          </a:xfrm>
          <a:prstGeom prst="rect">
            <a:avLst/>
          </a:prstGeom>
          <a:ln>
            <a:noFill/>
          </a:ln>
        </p:spPr>
      </p:pic>
      <p:sp>
        <p:nvSpPr>
          <p:cNvPr id="46" name="CustomShape 4"/>
          <p:cNvSpPr/>
          <p:nvPr/>
        </p:nvSpPr>
        <p:spPr>
          <a:xfrm>
            <a:off x="1572000" y="5520000"/>
            <a:ext cx="4303200" cy="1392000"/>
          </a:xfrm>
          <a:prstGeom prst="wedgeRoundRectCallout">
            <a:avLst>
              <a:gd name="adj1" fmla="val 54807"/>
              <a:gd name="adj2" fmla="val 11408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67" spc="-1">
                <a:solidFill>
                  <a:srgbClr val="FFFFFF"/>
                </a:solidFill>
                <a:latin typeface="Calibri"/>
              </a:rPr>
              <a:t>Выбрав свой льготный статус, необходимо заполнить поля, согласно льготному документу; после заполнения полей необходимо нажать кнопку «Сохранить». Если у Вас несколько льготных статусов, необходимо указать все через кнопку «Добавить»</a:t>
            </a:r>
            <a:endParaRPr lang="ru-RU" sz="1467" spc="-1">
              <a:latin typeface="Arial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4"/>
          <a:stretch/>
        </p:blipFill>
        <p:spPr>
          <a:xfrm>
            <a:off x="1713120" y="10704000"/>
            <a:ext cx="8066880" cy="5382240"/>
          </a:xfrm>
          <a:prstGeom prst="rect">
            <a:avLst/>
          </a:prstGeom>
          <a:ln>
            <a:noFill/>
          </a:ln>
        </p:spPr>
      </p:pic>
      <p:sp>
        <p:nvSpPr>
          <p:cNvPr id="48" name="CustomShape 5"/>
          <p:cNvSpPr/>
          <p:nvPr/>
        </p:nvSpPr>
        <p:spPr>
          <a:xfrm>
            <a:off x="6408480" y="10368000"/>
            <a:ext cx="3947520" cy="864000"/>
          </a:xfrm>
          <a:prstGeom prst="wedgeRoundRectCallout">
            <a:avLst>
              <a:gd name="adj1" fmla="val -88468"/>
              <a:gd name="adj2" fmla="val 84647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</a:rPr>
              <a:t>Необходимо указать количество совместно зарегистрированных с Вами лиц и нажать кнопку «Добавить»</a:t>
            </a:r>
            <a:endParaRPr lang="ru-RU" sz="1600" spc="-1">
              <a:latin typeface="Arial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5556000" y="10176000"/>
            <a:ext cx="672000" cy="60912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/>
            <a:r>
              <a:rPr lang="ru-RU" sz="1333" spc="-1">
                <a:solidFill>
                  <a:schemeClr val="bg1"/>
                </a:solidFill>
                <a:latin typeface="Arial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476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7635360" y="7584000"/>
            <a:ext cx="608160" cy="60816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1979520" y="10272000"/>
            <a:ext cx="3288000" cy="1066560"/>
          </a:xfrm>
          <a:prstGeom prst="wedgeRoundRectCallout">
            <a:avLst>
              <a:gd name="adj1" fmla="val -51216"/>
              <a:gd name="adj2" fmla="val -7898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Вы выбрали способ получения выплаты на лицевой счет, ПРОВЕРЬТЕ указанную информацию</a:t>
            </a:r>
            <a:endParaRPr lang="ru-RU" sz="1600" spc="-1">
              <a:latin typeface="Arial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1686720" y="0"/>
            <a:ext cx="8668800" cy="6383520"/>
          </a:xfrm>
          <a:prstGeom prst="rect">
            <a:avLst/>
          </a:prstGeom>
          <a:ln>
            <a:noFill/>
          </a:ln>
        </p:spPr>
      </p:pic>
      <p:sp>
        <p:nvSpPr>
          <p:cNvPr id="41" name="CustomShape 3"/>
          <p:cNvSpPr/>
          <p:nvPr/>
        </p:nvSpPr>
        <p:spPr>
          <a:xfrm>
            <a:off x="6008160" y="768000"/>
            <a:ext cx="4659360" cy="912960"/>
          </a:xfrm>
          <a:prstGeom prst="wedgeRoundRectCallout">
            <a:avLst>
              <a:gd name="adj1" fmla="val -96915"/>
              <a:gd name="adj2" fmla="val 29779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67" spc="-1">
                <a:solidFill>
                  <a:srgbClr val="FFFFFF"/>
                </a:solidFill>
                <a:latin typeface="Calibri"/>
                <a:ea typeface="DejaVu Sans"/>
              </a:rPr>
              <a:t>Необходимо вносить каждого совместно зарегистрированного  с льготником, заполнив все поля, помеченные звездочкой. После заполнения необходимо нажать кнопку «Сохранить»</a:t>
            </a:r>
            <a:endParaRPr lang="ru-RU" sz="1467" spc="-1"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4563360" y="639360"/>
            <a:ext cx="704640" cy="60816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r>
              <a:rPr lang="ru-RU" sz="1467" spc="-1">
                <a:solidFill>
                  <a:schemeClr val="bg1"/>
                </a:solidFill>
                <a:latin typeface="Arial"/>
              </a:rPr>
              <a:t>16</a:t>
            </a:r>
          </a:p>
        </p:txBody>
      </p:sp>
      <p:pic>
        <p:nvPicPr>
          <p:cNvPr id="43" name="Рисунок 42"/>
          <p:cNvPicPr/>
          <p:nvPr/>
        </p:nvPicPr>
        <p:blipFill>
          <a:blip r:embed="rId3"/>
          <a:stretch/>
        </p:blipFill>
        <p:spPr>
          <a:xfrm>
            <a:off x="1812000" y="7152000"/>
            <a:ext cx="8255520" cy="7679520"/>
          </a:xfrm>
          <a:prstGeom prst="rect">
            <a:avLst/>
          </a:prstGeom>
          <a:ln>
            <a:noFill/>
          </a:ln>
        </p:spPr>
      </p:pic>
      <p:sp>
        <p:nvSpPr>
          <p:cNvPr id="44" name="CustomShape 5"/>
          <p:cNvSpPr/>
          <p:nvPr/>
        </p:nvSpPr>
        <p:spPr>
          <a:xfrm>
            <a:off x="6804000" y="8112000"/>
            <a:ext cx="3359520" cy="815520"/>
          </a:xfrm>
          <a:prstGeom prst="wedgeRoundRectCallout">
            <a:avLst>
              <a:gd name="adj1" fmla="val -160355"/>
              <a:gd name="adj2" fmla="val -4094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33" spc="-1">
                <a:solidFill>
                  <a:srgbClr val="FFFFFF"/>
                </a:solidFill>
                <a:latin typeface="Calibri"/>
                <a:ea typeface="DejaVu Sans"/>
              </a:rPr>
              <a:t>В каждом поле, помеченным звездочкой необходимо внести данные о  жилищных условиях льготника</a:t>
            </a:r>
            <a:endParaRPr lang="ru-RU" sz="1333" spc="-1">
              <a:latin typeface="Arial"/>
            </a:endParaRPr>
          </a:p>
        </p:txBody>
      </p:sp>
      <p:sp>
        <p:nvSpPr>
          <p:cNvPr id="45" name="CustomShape 6"/>
          <p:cNvSpPr/>
          <p:nvPr/>
        </p:nvSpPr>
        <p:spPr>
          <a:xfrm>
            <a:off x="5748000" y="8592000"/>
            <a:ext cx="672000" cy="60816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pPr algn="ctr">
              <a:spcBef>
                <a:spcPts val="377"/>
              </a:spcBef>
              <a:spcAft>
                <a:spcPts val="377"/>
              </a:spcAft>
            </a:pPr>
            <a:r>
              <a:rPr lang="ru-RU" sz="1467" spc="-1">
                <a:solidFill>
                  <a:schemeClr val="bg1"/>
                </a:solidFill>
                <a:latin typeface="Arial"/>
              </a:rPr>
              <a:t>17</a:t>
            </a:r>
            <a:endParaRPr lang="ru-RU" sz="1467" spc="-1">
              <a:solidFill>
                <a:schemeClr val="bg1"/>
              </a:solidFill>
              <a:latin typeface="Arial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032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1572000" y="77280"/>
            <a:ext cx="9142560" cy="355200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5940000" y="3840000"/>
            <a:ext cx="4658400" cy="912000"/>
          </a:xfrm>
          <a:prstGeom prst="wedgeRoundRectCallout">
            <a:avLst>
              <a:gd name="adj1" fmla="val 36505"/>
              <a:gd name="adj2" fmla="val -28951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67" spc="-1">
                <a:solidFill>
                  <a:srgbClr val="FFFFFF"/>
                </a:solidFill>
                <a:latin typeface="Calibri"/>
                <a:ea typeface="DejaVu Sans"/>
              </a:rPr>
              <a:t>Необходимо внести сведения о поставщиках коммунальных услуг, нажав кнопку «Добавить»</a:t>
            </a:r>
            <a:endParaRPr lang="ru-RU" sz="1467" spc="-1"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8884800" y="1312800"/>
            <a:ext cx="703200" cy="60720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r>
              <a:rPr lang="ru-RU" sz="1467" spc="-1">
                <a:solidFill>
                  <a:schemeClr val="bg1"/>
                </a:solidFill>
                <a:latin typeface="Arial"/>
              </a:rPr>
              <a:t>18</a:t>
            </a:r>
          </a:p>
        </p:txBody>
      </p:sp>
      <p:pic>
        <p:nvPicPr>
          <p:cNvPr id="39" name="Рисунок 38"/>
          <p:cNvPicPr/>
          <p:nvPr/>
        </p:nvPicPr>
        <p:blipFill>
          <a:blip r:embed="rId3"/>
          <a:stretch/>
        </p:blipFill>
        <p:spPr>
          <a:xfrm>
            <a:off x="1831200" y="5472000"/>
            <a:ext cx="8524320" cy="575952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7188960" y="7632960"/>
            <a:ext cx="3358560" cy="814560"/>
          </a:xfrm>
          <a:prstGeom prst="wedgeRoundRectCallout">
            <a:avLst>
              <a:gd name="adj1" fmla="val -97121"/>
              <a:gd name="adj2" fmla="val -5900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33" spc="-1">
                <a:solidFill>
                  <a:srgbClr val="FFFFFF"/>
                </a:solidFill>
                <a:latin typeface="Calibri"/>
                <a:ea typeface="DejaVu Sans"/>
              </a:rPr>
              <a:t>Через кнопку «Добавить» необходимо заполнить все поля,  добавляя каждого поставщика услуг через кнопку «Сохранить»</a:t>
            </a:r>
            <a:endParaRPr lang="ru-RU" sz="1333" spc="-1"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5940000" y="8128320"/>
            <a:ext cx="671520" cy="60768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r>
              <a:rPr lang="ru-RU" sz="1467" spc="-1">
                <a:solidFill>
                  <a:schemeClr val="bg1"/>
                </a:solidFill>
                <a:latin typeface="Arial"/>
              </a:rPr>
              <a:t>19</a:t>
            </a:r>
          </a:p>
        </p:txBody>
      </p:sp>
      <p:pic>
        <p:nvPicPr>
          <p:cNvPr id="42" name="Рисунок 41"/>
          <p:cNvPicPr/>
          <p:nvPr/>
        </p:nvPicPr>
        <p:blipFill>
          <a:blip r:embed="rId4"/>
          <a:stretch/>
        </p:blipFill>
        <p:spPr>
          <a:xfrm>
            <a:off x="1946400" y="11616000"/>
            <a:ext cx="8409120" cy="4559520"/>
          </a:xfrm>
          <a:prstGeom prst="rect">
            <a:avLst/>
          </a:prstGeom>
          <a:ln>
            <a:noFill/>
          </a:ln>
        </p:spPr>
      </p:pic>
      <p:sp>
        <p:nvSpPr>
          <p:cNvPr id="43" name="CustomShape 5"/>
          <p:cNvSpPr/>
          <p:nvPr/>
        </p:nvSpPr>
        <p:spPr>
          <a:xfrm>
            <a:off x="6804000" y="12192000"/>
            <a:ext cx="3863520" cy="2111520"/>
          </a:xfrm>
          <a:prstGeom prst="wedgeRoundRectCallout">
            <a:avLst>
              <a:gd name="adj1" fmla="val -107607"/>
              <a:gd name="adj2" fmla="val -4241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Необходимо выбрать способ получения выплаты. Если выбран лицевой счет, ПРОВЕРЬТЕ указанную информацию. Если выбрано почтовое отделение, указывается почтовый индекс по адрес регистрации, пребывания.</a:t>
            </a:r>
            <a:endParaRPr lang="ru-RU" sz="1600" spc="-1">
              <a:latin typeface="Arial"/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8244000" y="11424000"/>
            <a:ext cx="671520" cy="60720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>
            <a:noAutofit/>
          </a:bodyPr>
          <a:lstStyle/>
          <a:p>
            <a:r>
              <a:rPr lang="ru-RU" sz="1467" spc="-1" dirty="0">
                <a:solidFill>
                  <a:schemeClr val="bg1"/>
                </a:solidFill>
                <a:latin typeface="Arial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367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788000" y="7488000"/>
            <a:ext cx="671520" cy="57552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33" spc="-1">
                <a:solidFill>
                  <a:srgbClr val="000000"/>
                </a:solidFill>
                <a:latin typeface="Arial"/>
                <a:ea typeface="DejaVu Sans"/>
              </a:rPr>
              <a:t>14</a:t>
            </a:r>
            <a:endParaRPr lang="ru-RU" sz="1333" spc="-1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8244000" y="7200000"/>
            <a:ext cx="671520" cy="60864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333" spc="-1">
                <a:solidFill>
                  <a:srgbClr val="000000"/>
                </a:solidFill>
                <a:latin typeface="Arial"/>
                <a:ea typeface="DejaVu Sans"/>
              </a:rPr>
              <a:t>15</a:t>
            </a:r>
            <a:endParaRPr lang="ru-RU" sz="1333" spc="-1">
              <a:latin typeface="Arial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1716000" y="34080"/>
            <a:ext cx="8952000" cy="8143680"/>
          </a:xfrm>
          <a:prstGeom prst="rect">
            <a:avLst/>
          </a:prstGeom>
          <a:ln>
            <a:noFill/>
          </a:ln>
        </p:spPr>
      </p:pic>
      <p:sp>
        <p:nvSpPr>
          <p:cNvPr id="41" name="CustomShape 3"/>
          <p:cNvSpPr/>
          <p:nvPr/>
        </p:nvSpPr>
        <p:spPr>
          <a:xfrm>
            <a:off x="4200960" y="7584000"/>
            <a:ext cx="3947040" cy="1343520"/>
          </a:xfrm>
          <a:prstGeom prst="wedgeRoundRectCallout">
            <a:avLst>
              <a:gd name="adj1" fmla="val 72008"/>
              <a:gd name="adj2" fmla="val -18928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Необходимо проверить все поля в заявлении, ознакомиться с обязательствами. Если в заявлении указана достоверная информация, необходимо нажать кнопку «Далее»</a:t>
            </a:r>
            <a:endParaRPr lang="ru-RU" sz="1600" spc="-1"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8436000" y="8319360"/>
            <a:ext cx="671520" cy="60864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333" spc="-1" dirty="0">
                <a:solidFill>
                  <a:schemeClr val="bg1"/>
                </a:solidFill>
                <a:latin typeface="Arial"/>
              </a:rPr>
              <a:t>21</a:t>
            </a:r>
            <a:endParaRPr lang="ru-RU" sz="1333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3"/>
          <a:stretch/>
        </p:blipFill>
        <p:spPr>
          <a:xfrm>
            <a:off x="1524480" y="9696000"/>
            <a:ext cx="7583520" cy="6528000"/>
          </a:xfrm>
          <a:prstGeom prst="rect">
            <a:avLst/>
          </a:prstGeom>
          <a:ln>
            <a:noFill/>
          </a:ln>
        </p:spPr>
      </p:pic>
      <p:sp>
        <p:nvSpPr>
          <p:cNvPr id="44" name="CustomShape 5"/>
          <p:cNvSpPr/>
          <p:nvPr/>
        </p:nvSpPr>
        <p:spPr>
          <a:xfrm>
            <a:off x="6132000" y="12960480"/>
            <a:ext cx="3947040" cy="1343520"/>
          </a:xfrm>
          <a:prstGeom prst="wedgeRoundRectCallout">
            <a:avLst>
              <a:gd name="adj1" fmla="val 5398"/>
              <a:gd name="adj2" fmla="val 14421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>
                <a:solidFill>
                  <a:srgbClr val="FFFFFF"/>
                </a:solidFill>
                <a:latin typeface="Calibri"/>
                <a:ea typeface="DejaVu Sans"/>
              </a:rPr>
              <a:t>Необходимо прикрепить скан-копии документов, отмеченных звездочкой. После добавления документов, необходимо нажать на кнопку «Подписать и отправить»</a:t>
            </a:r>
            <a:endParaRPr lang="ru-RU" sz="1600" spc="-1">
              <a:latin typeface="Arial"/>
            </a:endParaRPr>
          </a:p>
        </p:txBody>
      </p:sp>
      <p:sp>
        <p:nvSpPr>
          <p:cNvPr id="45" name="CustomShape 6"/>
          <p:cNvSpPr/>
          <p:nvPr/>
        </p:nvSpPr>
        <p:spPr>
          <a:xfrm>
            <a:off x="9108000" y="14784000"/>
            <a:ext cx="671520" cy="60864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333" spc="-1" dirty="0">
                <a:solidFill>
                  <a:schemeClr val="bg1"/>
                </a:solidFill>
                <a:latin typeface="Arial"/>
              </a:rPr>
              <a:t>22</a:t>
            </a:r>
            <a:endParaRPr lang="ru-RU" sz="1333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2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441</Words>
  <Application>Microsoft Office PowerPoint</Application>
  <PresentationFormat>Произвольный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DejaVu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OPMSP</dc:creator>
  <dc:description/>
  <cp:lastModifiedBy>OPMSP</cp:lastModifiedBy>
  <cp:revision>15</cp:revision>
  <dcterms:created xsi:type="dcterms:W3CDTF">2023-07-26T07:38:30Z</dcterms:created>
  <dcterms:modified xsi:type="dcterms:W3CDTF">2023-08-02T08:10:52Z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